
<file path=[Content_Types].xml><?xml version="1.0" encoding="utf-8"?>
<Types xmlns="http://schemas.openxmlformats.org/package/2006/content-types"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notesSlides/notesSlide1.xml" ContentType="application/vnd.openxmlformats-officedocument.presentationml.notesSlide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Default Extension="xlsx" ContentType="application/vnd.openxmlformats-officedocument.spreadsheetml.sheet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ppt/charts/chart1.xml" ContentType="application/vnd.openxmlformats-officedocument.drawingml.chart+xml"/>
  <Override PartName="/ppt/charts/chart2.xml" ContentType="application/vnd.openxmlformats-officedocument.drawingml.char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5"/>
  </p:notesMasterIdLst>
  <p:sldIdLst>
    <p:sldId id="257" r:id="rId2"/>
    <p:sldId id="258" r:id="rId3"/>
    <p:sldId id="259" r:id="rId4"/>
  </p:sldIdLst>
  <p:sldSz cx="9144000" cy="6858000" type="screen4x3"/>
  <p:notesSz cx="6858000" cy="9144000"/>
  <p:defaultTextStyle>
    <a:defPPr>
      <a:defRPr lang="fr-F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9091" autoAdjust="0"/>
    <p:restoredTop sz="99642" autoAdjust="0"/>
  </p:normalViewPr>
  <p:slideViewPr>
    <p:cSldViewPr>
      <p:cViewPr>
        <p:scale>
          <a:sx n="70" d="100"/>
          <a:sy n="70" d="100"/>
        </p:scale>
        <p:origin x="-1638" y="-16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tableStyles" Target="tableStyles.xml"/></Relationships>
</file>

<file path=ppt/charts/_rels/chart1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Feuille_Microsoft_Office_Excel1.xlsx"/></Relationships>
</file>

<file path=ppt/charts/_rels/chart2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Feuille_Microsoft_Office_Excel2.xlsx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fr-FR"/>
  <c:style val="34"/>
  <c:chart>
    <c:autoTitleDeleted val="1"/>
    <c:view3D>
      <c:rotX val="30"/>
      <c:perspective val="30"/>
    </c:view3D>
    <c:plotArea>
      <c:layout>
        <c:manualLayout>
          <c:layoutTarget val="inner"/>
          <c:xMode val="edge"/>
          <c:yMode val="edge"/>
          <c:x val="0.11320610834528402"/>
          <c:y val="0.26265663242804671"/>
          <c:w val="0.68540301077658061"/>
          <c:h val="0.62084621069039669"/>
        </c:manualLayout>
      </c:layout>
      <c:pie3DChart>
        <c:varyColors val="1"/>
        <c:ser>
          <c:idx val="0"/>
          <c:order val="0"/>
          <c:tx>
            <c:strRef>
              <c:f>Feuil1!$B$1</c:f>
              <c:strCache>
                <c:ptCount val="1"/>
                <c:pt idx="0">
                  <c:v>Compétences</c:v>
                </c:pt>
              </c:strCache>
            </c:strRef>
          </c:tx>
          <c:explosion val="17"/>
          <c:dLbls>
            <c:dLbl>
              <c:idx val="0"/>
              <c:layout>
                <c:manualLayout>
                  <c:x val="0.11064933757360294"/>
                  <c:y val="3.5191796871054796E-3"/>
                </c:manualLayout>
              </c:layout>
              <c:showCatName val="1"/>
            </c:dLbl>
            <c:dLbl>
              <c:idx val="1"/>
              <c:layout>
                <c:manualLayout>
                  <c:x val="4.3920467170314406E-2"/>
                  <c:y val="3.2097022889712647E-2"/>
                </c:manualLayout>
              </c:layout>
              <c:showCatName val="1"/>
            </c:dLbl>
            <c:dLbl>
              <c:idx val="2"/>
              <c:layout>
                <c:manualLayout>
                  <c:x val="-7.585112070881013E-2"/>
                  <c:y val="0.10235773466247843"/>
                </c:manualLayout>
              </c:layout>
              <c:showCatName val="1"/>
            </c:dLbl>
            <c:dLbl>
              <c:idx val="3"/>
              <c:layout>
                <c:manualLayout>
                  <c:x val="-0.14677657343628486"/>
                  <c:y val="5.6775046880312957E-2"/>
                </c:manualLayout>
              </c:layout>
              <c:showCatName val="1"/>
            </c:dLbl>
            <c:dLbl>
              <c:idx val="4"/>
              <c:layout>
                <c:manualLayout>
                  <c:x val="-3.5557333907343641E-2"/>
                  <c:y val="5.1375604730787491E-2"/>
                </c:manualLayout>
              </c:layout>
              <c:showCatName val="1"/>
            </c:dLbl>
            <c:dLbl>
              <c:idx val="5"/>
              <c:layout>
                <c:manualLayout>
                  <c:x val="-5.2966337073658571E-3"/>
                  <c:y val="7.2651018573693826E-2"/>
                </c:manualLayout>
              </c:layout>
              <c:showCatName val="1"/>
            </c:dLbl>
            <c:dLbl>
              <c:idx val="6"/>
              <c:layout>
                <c:manualLayout>
                  <c:x val="-2.2184514220642149E-2"/>
                  <c:y val="-4.0808176195910886E-2"/>
                </c:manualLayout>
              </c:layout>
              <c:showCatName val="1"/>
            </c:dLbl>
            <c:dLbl>
              <c:idx val="7"/>
              <c:layout>
                <c:manualLayout>
                  <c:x val="-3.0254971669814536E-2"/>
                  <c:y val="-0.15683021751791912"/>
                </c:manualLayout>
              </c:layout>
              <c:showCatName val="1"/>
            </c:dLbl>
            <c:dLbl>
              <c:idx val="8"/>
              <c:layout>
                <c:manualLayout>
                  <c:x val="-4.6946172647483611E-3"/>
                  <c:y val="-0.13239480125103945"/>
                </c:manualLayout>
              </c:layout>
              <c:showCatName val="1"/>
            </c:dLbl>
            <c:dLbl>
              <c:idx val="9"/>
              <c:layout>
                <c:manualLayout>
                  <c:x val="0.1342644220086657"/>
                  <c:y val="-8.6917741463069756E-2"/>
                </c:manualLayout>
              </c:layout>
              <c:showCatName val="1"/>
            </c:dLbl>
            <c:dLbl>
              <c:idx val="10"/>
              <c:layout>
                <c:manualLayout>
                  <c:x val="0.25068620847683593"/>
                  <c:y val="-5.5795988997855504E-2"/>
                </c:manualLayout>
              </c:layout>
              <c:showCatName val="1"/>
            </c:dLbl>
            <c:txPr>
              <a:bodyPr/>
              <a:lstStyle/>
              <a:p>
                <a:pPr>
                  <a:defRPr u="sng"/>
                </a:pPr>
                <a:endParaRPr lang="fr-FR"/>
              </a:p>
            </c:txPr>
            <c:showCatName val="1"/>
            <c:showLeaderLines val="1"/>
          </c:dLbls>
          <c:cat>
            <c:strRef>
              <c:f>Feuil1!$A$2:$A$12</c:f>
              <c:strCache>
                <c:ptCount val="11"/>
                <c:pt idx="0">
                  <c:v>Electronique</c:v>
                </c:pt>
                <c:pt idx="1">
                  <c:v>Optiques</c:v>
                </c:pt>
                <c:pt idx="2">
                  <c:v>DAO</c:v>
                </c:pt>
                <c:pt idx="3">
                  <c:v>Informatique Industrielle</c:v>
                </c:pt>
                <c:pt idx="4">
                  <c:v>CAO</c:v>
                </c:pt>
                <c:pt idx="5">
                  <c:v>Eclairage</c:v>
                </c:pt>
                <c:pt idx="6">
                  <c:v>Langue</c:v>
                </c:pt>
                <c:pt idx="7">
                  <c:v>Autre</c:v>
                </c:pt>
                <c:pt idx="8">
                  <c:v>Gestion de l'éclairage</c:v>
                </c:pt>
                <c:pt idx="9">
                  <c:v>Gestion de projet</c:v>
                </c:pt>
                <c:pt idx="10">
                  <c:v>Electrotechnique</c:v>
                </c:pt>
              </c:strCache>
            </c:strRef>
          </c:cat>
          <c:val>
            <c:numRef>
              <c:f>Feuil1!$B$2:$B$12</c:f>
              <c:numCache>
                <c:formatCode>General</c:formatCode>
                <c:ptCount val="11"/>
                <c:pt idx="0">
                  <c:v>19</c:v>
                </c:pt>
                <c:pt idx="1">
                  <c:v>13</c:v>
                </c:pt>
                <c:pt idx="2">
                  <c:v>11</c:v>
                </c:pt>
                <c:pt idx="3">
                  <c:v>6</c:v>
                </c:pt>
                <c:pt idx="4">
                  <c:v>14</c:v>
                </c:pt>
                <c:pt idx="5">
                  <c:v>6</c:v>
                </c:pt>
                <c:pt idx="6">
                  <c:v>4</c:v>
                </c:pt>
                <c:pt idx="7">
                  <c:v>4</c:v>
                </c:pt>
                <c:pt idx="8">
                  <c:v>11</c:v>
                </c:pt>
                <c:pt idx="9">
                  <c:v>9</c:v>
                </c:pt>
                <c:pt idx="10">
                  <c:v>3</c:v>
                </c:pt>
              </c:numCache>
            </c:numRef>
          </c:val>
          <c:bubble3D val="1"/>
        </c:ser>
      </c:pie3DChart>
    </c:plotArea>
    <c:plotVisOnly val="1"/>
  </c:chart>
  <c:spPr>
    <a:ln>
      <a:solidFill>
        <a:schemeClr val="tx1"/>
      </a:solidFill>
    </a:ln>
  </c:spPr>
  <c:txPr>
    <a:bodyPr/>
    <a:lstStyle/>
    <a:p>
      <a:pPr>
        <a:defRPr sz="1100">
          <a:latin typeface="Cambria" pitchFamily="18" charset="0"/>
        </a:defRPr>
      </a:pPr>
      <a:endParaRPr lang="fr-FR"/>
    </a:p>
  </c:txPr>
  <c:externalData r:id="rId1"/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fr-FR"/>
  <c:chart>
    <c:autoTitleDeleted val="1"/>
    <c:plotArea>
      <c:layout/>
      <c:radarChart>
        <c:radarStyle val="marker"/>
        <c:ser>
          <c:idx val="0"/>
          <c:order val="0"/>
          <c:tx>
            <c:strRef>
              <c:f>Feuil1!$B$1</c:f>
              <c:strCache>
                <c:ptCount val="1"/>
                <c:pt idx="0">
                  <c:v>Série 1</c:v>
                </c:pt>
              </c:strCache>
            </c:strRef>
          </c:tx>
          <c:marker>
            <c:symbol val="none"/>
          </c:marker>
          <c:cat>
            <c:strRef>
              <c:f>Feuil1!$A$2:$A$4</c:f>
              <c:strCache>
                <c:ptCount val="3"/>
                <c:pt idx="0">
                  <c:v>Sport</c:v>
                </c:pt>
                <c:pt idx="1">
                  <c:v>Voyage</c:v>
                </c:pt>
                <c:pt idx="2">
                  <c:v>Sensations fortes</c:v>
                </c:pt>
              </c:strCache>
            </c:strRef>
          </c:cat>
          <c:val>
            <c:numRef>
              <c:f>Feuil1!$B$2:$B$4</c:f>
              <c:numCache>
                <c:formatCode>General</c:formatCode>
                <c:ptCount val="3"/>
                <c:pt idx="0">
                  <c:v>8</c:v>
                </c:pt>
                <c:pt idx="1">
                  <c:v>7</c:v>
                </c:pt>
                <c:pt idx="2">
                  <c:v>9</c:v>
                </c:pt>
              </c:numCache>
            </c:numRef>
          </c:val>
        </c:ser>
        <c:axId val="145236736"/>
        <c:axId val="145238272"/>
      </c:radarChart>
      <c:catAx>
        <c:axId val="145236736"/>
        <c:scaling>
          <c:orientation val="minMax"/>
        </c:scaling>
        <c:axPos val="b"/>
        <c:majorGridlines/>
        <c:numFmt formatCode="dd/mm/yyyy" sourceLinked="1"/>
        <c:tickLblPos val="nextTo"/>
        <c:txPr>
          <a:bodyPr/>
          <a:lstStyle/>
          <a:p>
            <a:pPr>
              <a:defRPr sz="1100">
                <a:latin typeface="Cambria" pitchFamily="18" charset="0"/>
              </a:defRPr>
            </a:pPr>
            <a:endParaRPr lang="fr-FR"/>
          </a:p>
        </c:txPr>
        <c:crossAx val="145238272"/>
        <c:crosses val="autoZero"/>
        <c:auto val="1"/>
        <c:lblAlgn val="ctr"/>
        <c:lblOffset val="100"/>
      </c:catAx>
      <c:valAx>
        <c:axId val="145238272"/>
        <c:scaling>
          <c:orientation val="minMax"/>
        </c:scaling>
        <c:axPos val="l"/>
        <c:majorGridlines/>
        <c:minorGridlines/>
        <c:numFmt formatCode="General" sourceLinked="1"/>
        <c:majorTickMark val="cross"/>
        <c:tickLblPos val="none"/>
        <c:crossAx val="145236736"/>
        <c:crosses val="autoZero"/>
        <c:crossBetween val="between"/>
      </c:valAx>
    </c:plotArea>
    <c:plotVisOnly val="1"/>
  </c:chart>
  <c:spPr>
    <a:ln>
      <a:solidFill>
        <a:schemeClr val="tx1"/>
      </a:solidFill>
    </a:ln>
  </c:spPr>
  <c:txPr>
    <a:bodyPr/>
    <a:lstStyle/>
    <a:p>
      <a:pPr>
        <a:defRPr sz="1800"/>
      </a:pPr>
      <a:endParaRPr lang="fr-FR"/>
    </a:p>
  </c:txPr>
  <c:externalData r:id="rId1"/>
</c:chartSpace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FR" dirty="0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F331C33-907E-457E-8D90-AE7D2CF4D0EB}" type="datetimeFigureOut">
              <a:rPr lang="fr-FR" smtClean="0"/>
              <a:pPr/>
              <a:t>15/02/2015</a:t>
            </a:fld>
            <a:endParaRPr lang="fr-FR" dirty="0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fr-FR" dirty="0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FR" dirty="0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5B0D177-BA0A-41D7-9D09-5E0E210BBA02}" type="slidenum">
              <a:rPr lang="fr-FR" smtClean="0"/>
              <a:pPr/>
              <a:t>‹N°›</a:t>
            </a:fld>
            <a:endParaRPr lang="fr-FR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commentair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5B0D177-BA0A-41D7-9D09-5E0E210BBA02}" type="slidenum">
              <a:rPr lang="fr-FR" smtClean="0"/>
              <a:pPr/>
              <a:t>1</a:t>
            </a:fld>
            <a:endParaRPr lang="fr-FR" dirty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Sous-titr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fr-FR" smtClean="0"/>
              <a:t>Cliquez pour modifier le style des sous-titres du masque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981A37-8279-4BA1-B5E4-9F91A7F0EA5B}" type="datetimeFigureOut">
              <a:rPr lang="fr-FR" smtClean="0"/>
              <a:pPr/>
              <a:t>15/02/2015</a:t>
            </a:fld>
            <a:endParaRPr lang="fr-FR" dirty="0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787F64-B168-4365-80CE-B3FD1887DCF5}" type="slidenum">
              <a:rPr lang="fr-FR" smtClean="0"/>
              <a:pPr/>
              <a:t>‹N°›</a:t>
            </a:fld>
            <a:endParaRPr lang="fr-FR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981A37-8279-4BA1-B5E4-9F91A7F0EA5B}" type="datetimeFigureOut">
              <a:rPr lang="fr-FR" smtClean="0"/>
              <a:pPr/>
              <a:t>15/02/2015</a:t>
            </a:fld>
            <a:endParaRPr lang="fr-FR" dirty="0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787F64-B168-4365-80CE-B3FD1887DCF5}" type="slidenum">
              <a:rPr lang="fr-FR" smtClean="0"/>
              <a:pPr/>
              <a:t>‹N°›</a:t>
            </a:fld>
            <a:endParaRPr lang="fr-FR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Titre de se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981A37-8279-4BA1-B5E4-9F91A7F0EA5B}" type="datetimeFigureOut">
              <a:rPr lang="fr-FR" smtClean="0"/>
              <a:pPr/>
              <a:t>15/02/2015</a:t>
            </a:fld>
            <a:endParaRPr lang="fr-FR" dirty="0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787F64-B168-4365-80CE-B3FD1887DCF5}" type="slidenum">
              <a:rPr lang="fr-FR" smtClean="0"/>
              <a:pPr/>
              <a:t>‹N°›</a:t>
            </a:fld>
            <a:endParaRPr lang="fr-FR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981A37-8279-4BA1-B5E4-9F91A7F0EA5B}" type="datetimeFigureOut">
              <a:rPr lang="fr-FR" smtClean="0"/>
              <a:pPr/>
              <a:t>15/02/2015</a:t>
            </a:fld>
            <a:endParaRPr lang="fr-FR" dirty="0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787F64-B168-4365-80CE-B3FD1887DCF5}" type="slidenum">
              <a:rPr lang="fr-FR" smtClean="0"/>
              <a:pPr/>
              <a:t>‹N°›</a:t>
            </a:fld>
            <a:endParaRPr lang="fr-FR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981A37-8279-4BA1-B5E4-9F91A7F0EA5B}" type="datetimeFigureOut">
              <a:rPr lang="fr-FR" smtClean="0"/>
              <a:pPr/>
              <a:t>15/02/2015</a:t>
            </a:fld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787F64-B168-4365-80CE-B3FD1887DCF5}" type="slidenum">
              <a:rPr lang="fr-FR" smtClean="0"/>
              <a:pPr/>
              <a:t>‹N°›</a:t>
            </a:fld>
            <a:endParaRPr lang="fr-FR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981A37-8279-4BA1-B5E4-9F91A7F0EA5B}" type="datetimeFigureOut">
              <a:rPr lang="fr-FR" smtClean="0"/>
              <a:pPr/>
              <a:t>15/02/2015</a:t>
            </a:fld>
            <a:endParaRPr lang="fr-FR" dirty="0"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787F64-B168-4365-80CE-B3FD1887DCF5}" type="slidenum">
              <a:rPr lang="fr-FR" smtClean="0"/>
              <a:pPr/>
              <a:t>‹N°›</a:t>
            </a:fld>
            <a:endParaRPr lang="fr-FR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a date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981A37-8279-4BA1-B5E4-9F91A7F0EA5B}" type="datetimeFigureOut">
              <a:rPr lang="fr-FR" smtClean="0"/>
              <a:pPr/>
              <a:t>15/02/2015</a:t>
            </a:fld>
            <a:endParaRPr lang="fr-FR" dirty="0"/>
          </a:p>
        </p:txBody>
      </p:sp>
      <p:sp>
        <p:nvSpPr>
          <p:cNvPr id="3" name="Espace réservé du pied de page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787F64-B168-4365-80CE-B3FD1887DCF5}" type="slidenum">
              <a:rPr lang="fr-FR" smtClean="0"/>
              <a:pPr/>
              <a:t>‹N°›</a:t>
            </a:fld>
            <a:endParaRPr lang="fr-FR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981A37-8279-4BA1-B5E4-9F91A7F0EA5B}" type="datetimeFigureOut">
              <a:rPr lang="fr-FR" smtClean="0"/>
              <a:pPr/>
              <a:t>15/02/2015</a:t>
            </a:fld>
            <a:endParaRPr lang="fr-FR" dirty="0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787F64-B168-4365-80CE-B3FD1887DCF5}" type="slidenum">
              <a:rPr lang="fr-FR" smtClean="0"/>
              <a:pPr/>
              <a:t>‹N°›</a:t>
            </a:fld>
            <a:endParaRPr lang="fr-FR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pour une image 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fr-FR" dirty="0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981A37-8279-4BA1-B5E4-9F91A7F0EA5B}" type="datetimeFigureOut">
              <a:rPr lang="fr-FR" smtClean="0"/>
              <a:pPr/>
              <a:t>15/02/2015</a:t>
            </a:fld>
            <a:endParaRPr lang="fr-FR" dirty="0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787F64-B168-4365-80CE-B3FD1887DCF5}" type="slidenum">
              <a:rPr lang="fr-FR" smtClean="0"/>
              <a:pPr/>
              <a:t>‹N°›</a:t>
            </a:fld>
            <a:endParaRPr lang="fr-FR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981A37-8279-4BA1-B5E4-9F91A7F0EA5B}" type="datetimeFigureOut">
              <a:rPr lang="fr-FR" smtClean="0"/>
              <a:pPr/>
              <a:t>15/02/2015</a:t>
            </a:fld>
            <a:endParaRPr lang="fr-FR" dirty="0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787F64-B168-4365-80CE-B3FD1887DCF5}" type="slidenum">
              <a:rPr lang="fr-FR" smtClean="0"/>
              <a:pPr/>
              <a:t>‹N°›</a:t>
            </a:fld>
            <a:endParaRPr lang="fr-FR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vertical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981A37-8279-4BA1-B5E4-9F91A7F0EA5B}" type="datetimeFigureOut">
              <a:rPr lang="fr-FR" smtClean="0"/>
              <a:pPr/>
              <a:t>15/02/2015</a:t>
            </a:fld>
            <a:endParaRPr lang="fr-FR" dirty="0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787F64-B168-4365-80CE-B3FD1887DCF5}" type="slidenum">
              <a:rPr lang="fr-FR" smtClean="0"/>
              <a:pPr/>
              <a:t>‹N°›</a:t>
            </a:fld>
            <a:endParaRPr lang="fr-FR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D981A37-8279-4BA1-B5E4-9F91A7F0EA5B}" type="datetimeFigureOut">
              <a:rPr lang="fr-FR" smtClean="0"/>
              <a:pPr/>
              <a:t>15/02/2015</a:t>
            </a:fld>
            <a:endParaRPr lang="fr-FR" dirty="0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r-FR" dirty="0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C787F64-B168-4365-80CE-B3FD1887DCF5}" type="slidenum">
              <a:rPr lang="fr-FR" smtClean="0"/>
              <a:pPr/>
              <a:t>‹N°›</a:t>
            </a:fld>
            <a:endParaRPr lang="fr-FR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2.png"/><Relationship Id="rId3" Type="http://schemas.openxmlformats.org/officeDocument/2006/relationships/hyperlink" Target="mailto:romainbouquet@yahoo.fr" TargetMode="External"/><Relationship Id="rId7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6" Type="http://schemas.openxmlformats.org/officeDocument/2006/relationships/slide" Target="slide3.xml"/><Relationship Id="rId5" Type="http://schemas.openxmlformats.org/officeDocument/2006/relationships/slide" Target="slide2.xml"/><Relationship Id="rId4" Type="http://schemas.openxmlformats.org/officeDocument/2006/relationships/hyperlink" Target="http://romainbouquet.wix.com/romainbouquet" TargetMode="Externa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slide" Target="slide1.xml"/><Relationship Id="rId3" Type="http://schemas.openxmlformats.org/officeDocument/2006/relationships/chart" Target="../charts/chart2.xml"/><Relationship Id="rId7" Type="http://schemas.openxmlformats.org/officeDocument/2006/relationships/image" Target="../media/image3.jpeg"/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.png"/><Relationship Id="rId5" Type="http://schemas.openxmlformats.org/officeDocument/2006/relationships/hyperlink" Target="http://romainbouquet.wix.com/romainbouquet" TargetMode="External"/><Relationship Id="rId4" Type="http://schemas.openxmlformats.org/officeDocument/2006/relationships/hyperlink" Target="mailto:romainbouquet@yahoo.fr" TargetMode="External"/><Relationship Id="rId9" Type="http://schemas.openxmlformats.org/officeDocument/2006/relationships/slide" Target="slide3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" Target="slide2.xml"/><Relationship Id="rId2" Type="http://schemas.openxmlformats.org/officeDocument/2006/relationships/slide" Target="slide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7" name="Text Box 3">
            <a:hlinkClick r:id="" action="ppaction://noaction"/>
          </p:cNvPr>
          <p:cNvSpPr txBox="1">
            <a:spLocks noChangeArrowheads="1"/>
          </p:cNvSpPr>
          <p:nvPr/>
        </p:nvSpPr>
        <p:spPr bwMode="auto">
          <a:xfrm>
            <a:off x="109539" y="77788"/>
            <a:ext cx="2302222" cy="111896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ts val="300"/>
              </a:spcAft>
              <a:buClrTx/>
              <a:buSzTx/>
              <a:buFontTx/>
              <a:buNone/>
              <a:tabLst/>
            </a:pPr>
            <a:r>
              <a:rPr kumimoji="0" lang="fr-FR" sz="1400" b="1" i="0" u="none" strike="noStrike" cap="none" normalizeH="0" baseline="0" dirty="0" smtClean="0">
                <a:ln>
                  <a:noFill/>
                </a:ln>
                <a:effectLst/>
                <a:latin typeface="Cambria" pitchFamily="18" charset="0"/>
                <a:cs typeface="Arial" pitchFamily="34" charset="0"/>
              </a:rPr>
              <a:t>Romain BOUQUET</a:t>
            </a:r>
            <a:endParaRPr lang="fr-FR" sz="1400" b="1" dirty="0">
              <a:latin typeface="Cambria" pitchFamily="18" charset="0"/>
              <a:cs typeface="Arial" pitchFamily="34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ts val="300"/>
              </a:spcAft>
              <a:buClrTx/>
              <a:buSzTx/>
              <a:buFontTx/>
              <a:buNone/>
              <a:tabLst/>
            </a:pPr>
            <a:r>
              <a:rPr kumimoji="0" lang="fr-FR" sz="1400" b="1" i="1" u="none" strike="noStrike" cap="none" normalizeH="0" baseline="0" dirty="0" smtClean="0">
                <a:ln>
                  <a:noFill/>
                </a:ln>
                <a:effectLst/>
                <a:latin typeface="Cambria" pitchFamily="18" charset="0"/>
                <a:cs typeface="Arial" pitchFamily="34" charset="0"/>
              </a:rPr>
              <a:t>Chef de projet R&amp;D</a:t>
            </a:r>
          </a:p>
          <a:p>
            <a:pPr lvl="0" fontAlgn="base">
              <a:spcBef>
                <a:spcPct val="0"/>
              </a:spcBef>
              <a:spcAft>
                <a:spcPts val="300"/>
              </a:spcAft>
            </a:pPr>
            <a:r>
              <a:rPr kumimoji="0" lang="fr-FR" sz="1400" i="0" u="none" strike="noStrike" cap="none" normalizeH="0" baseline="0" dirty="0" smtClean="0">
                <a:ln>
                  <a:noFill/>
                </a:ln>
                <a:effectLst/>
                <a:latin typeface="Cambria" pitchFamily="18" charset="0"/>
                <a:cs typeface="Arial" pitchFamily="34" charset="0"/>
              </a:rPr>
              <a:t>06.26.18.43.41 </a:t>
            </a:r>
          </a:p>
          <a:p>
            <a:pPr lvl="0" fontAlgn="base">
              <a:spcBef>
                <a:spcPct val="0"/>
              </a:spcBef>
              <a:spcAft>
                <a:spcPts val="300"/>
              </a:spcAft>
            </a:pPr>
            <a:r>
              <a:rPr kumimoji="0" lang="fr-FR" sz="1400" i="0" u="none" strike="noStrike" cap="none" normalizeH="0" baseline="0" dirty="0" smtClean="0">
                <a:ln>
                  <a:noFill/>
                </a:ln>
                <a:effectLst/>
                <a:latin typeface="Cambria" pitchFamily="18" charset="0"/>
                <a:cs typeface="Arial" pitchFamily="34" charset="0"/>
                <a:hlinkClick r:id="rId3"/>
              </a:rPr>
              <a:t>romainbouquet@yahoo.fr</a:t>
            </a:r>
            <a:endParaRPr kumimoji="0" lang="fr-FR" sz="1400" i="0" u="none" strike="noStrike" cap="none" normalizeH="0" baseline="0" dirty="0" smtClean="0">
              <a:ln>
                <a:noFill/>
              </a:ln>
              <a:effectLst/>
              <a:latin typeface="Cambria" pitchFamily="18" charset="0"/>
              <a:cs typeface="Arial" pitchFamily="34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ts val="300"/>
              </a:spcAft>
              <a:buClrTx/>
              <a:buSzTx/>
              <a:buFontTx/>
              <a:buNone/>
              <a:tabLst/>
            </a:pPr>
            <a:r>
              <a:rPr kumimoji="0" lang="fr-FR" sz="1200" b="0" i="0" u="none" strike="noStrike" cap="none" normalizeH="0" baseline="0" dirty="0" smtClean="0">
                <a:ln>
                  <a:noFill/>
                </a:ln>
                <a:effectLst/>
                <a:latin typeface="Calibri" pitchFamily="34" charset="0"/>
                <a:cs typeface="Arial" pitchFamily="34" charset="0"/>
              </a:rPr>
              <a:t>	</a:t>
            </a:r>
            <a:r>
              <a:rPr kumimoji="0" lang="fr-FR" sz="1100" b="0" i="0" u="none" strike="noStrike" cap="none" normalizeH="0" baseline="0" dirty="0" smtClean="0">
                <a:ln>
                  <a:noFill/>
                </a:ln>
                <a:effectLst/>
                <a:latin typeface="Times New Roman" pitchFamily="18" charset="0"/>
                <a:cs typeface="Arial" pitchFamily="34" charset="0"/>
              </a:rPr>
              <a:t>	</a:t>
            </a:r>
            <a:r>
              <a:rPr kumimoji="0" lang="fr-FR" sz="1100" b="0" i="0" u="none" strike="noStrike" cap="none" normalizeH="0" baseline="0" dirty="0" smtClean="0">
                <a:ln>
                  <a:noFill/>
                </a:ln>
                <a:effectLst/>
                <a:latin typeface="Calibri" pitchFamily="34" charset="0"/>
                <a:cs typeface="Arial" pitchFamily="34" charset="0"/>
              </a:rPr>
              <a:t>       			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ts val="300"/>
              </a:spcAft>
              <a:buClrTx/>
              <a:buSzTx/>
              <a:buFontTx/>
              <a:buNone/>
              <a:tabLst/>
            </a:pPr>
            <a:endParaRPr lang="fr-FR" sz="1100" dirty="0">
              <a:latin typeface="Calibri" pitchFamily="34" charset="0"/>
              <a:cs typeface="Arial" pitchFamily="34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ts val="300"/>
              </a:spcAft>
              <a:buClrTx/>
              <a:buSzTx/>
              <a:buFontTx/>
              <a:buNone/>
              <a:tabLst/>
            </a:pPr>
            <a:endParaRPr kumimoji="0" lang="fr-FR" sz="1100" b="0" i="0" u="none" strike="noStrike" cap="none" normalizeH="0" baseline="0" dirty="0" smtClean="0">
              <a:ln>
                <a:noFill/>
              </a:ln>
              <a:effectLst/>
              <a:latin typeface="Calibri" pitchFamily="34" charset="0"/>
              <a:cs typeface="Arial" pitchFamily="34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ts val="300"/>
              </a:spcAft>
              <a:buClrTx/>
              <a:buSzTx/>
              <a:buFontTx/>
              <a:buNone/>
              <a:tabLst/>
            </a:pPr>
            <a:endParaRPr lang="fr-FR" sz="1100" dirty="0">
              <a:latin typeface="Calibri" pitchFamily="34" charset="0"/>
              <a:cs typeface="Arial" pitchFamily="34" charset="0"/>
              <a:hlinkClick r:id="rId4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ts val="1000"/>
              </a:spcAft>
              <a:buClrTx/>
              <a:buSzTx/>
              <a:buFontTx/>
              <a:buNone/>
              <a:tabLst/>
            </a:pPr>
            <a:r>
              <a:rPr kumimoji="0" lang="fr-FR" sz="1200" b="0" i="0" u="none" strike="noStrike" cap="none" normalizeH="0" baseline="0" dirty="0" smtClean="0">
                <a:ln>
                  <a:noFill/>
                </a:ln>
                <a:effectLst/>
                <a:latin typeface="Times New Roman" pitchFamily="18" charset="0"/>
                <a:cs typeface="Arial" pitchFamily="34" charset="0"/>
              </a:rPr>
              <a:t>	</a:t>
            </a:r>
            <a:endParaRPr kumimoji="0" lang="fr-FR" sz="1400" b="0" i="0" u="none" strike="noStrike" cap="none" normalizeH="0" baseline="0" dirty="0" smtClean="0">
              <a:ln>
                <a:noFill/>
              </a:ln>
              <a:effectLst/>
              <a:latin typeface="Times New Roman" pitchFamily="18" charset="0"/>
              <a:cs typeface="Arial" pitchFamily="34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fr-FR" sz="1800" b="0" i="0" u="none" strike="noStrike" cap="none" normalizeH="0" baseline="0" dirty="0" smtClean="0">
              <a:ln>
                <a:noFill/>
              </a:ln>
              <a:effectLst/>
              <a:latin typeface="Arial" pitchFamily="34" charset="0"/>
              <a:cs typeface="Arial" pitchFamily="34" charset="0"/>
            </a:endParaRPr>
          </a:p>
        </p:txBody>
      </p:sp>
      <p:cxnSp>
        <p:nvCxnSpPr>
          <p:cNvPr id="4" name="Connecteur droit avec flèche 3"/>
          <p:cNvCxnSpPr/>
          <p:nvPr/>
        </p:nvCxnSpPr>
        <p:spPr>
          <a:xfrm>
            <a:off x="467544" y="3789040"/>
            <a:ext cx="8064896" cy="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9" name="Connecteur droit avec flèche 8"/>
          <p:cNvCxnSpPr/>
          <p:nvPr/>
        </p:nvCxnSpPr>
        <p:spPr>
          <a:xfrm flipV="1">
            <a:off x="6948264" y="476672"/>
            <a:ext cx="0" cy="612068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18" name="Connecteur droit 117"/>
          <p:cNvCxnSpPr/>
          <p:nvPr/>
        </p:nvCxnSpPr>
        <p:spPr>
          <a:xfrm>
            <a:off x="6876256" y="6309320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19" name="Connecteur droit 118"/>
          <p:cNvCxnSpPr/>
          <p:nvPr/>
        </p:nvCxnSpPr>
        <p:spPr>
          <a:xfrm>
            <a:off x="6876256" y="6165304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20" name="Connecteur droit 119"/>
          <p:cNvCxnSpPr/>
          <p:nvPr/>
        </p:nvCxnSpPr>
        <p:spPr>
          <a:xfrm>
            <a:off x="6876256" y="6021288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21" name="Connecteur droit 120"/>
          <p:cNvCxnSpPr/>
          <p:nvPr/>
        </p:nvCxnSpPr>
        <p:spPr>
          <a:xfrm>
            <a:off x="6876256" y="5877272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22" name="Connecteur droit 121"/>
          <p:cNvCxnSpPr/>
          <p:nvPr/>
        </p:nvCxnSpPr>
        <p:spPr>
          <a:xfrm>
            <a:off x="6876256" y="5733256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23" name="Connecteur droit 122"/>
          <p:cNvCxnSpPr/>
          <p:nvPr/>
        </p:nvCxnSpPr>
        <p:spPr>
          <a:xfrm>
            <a:off x="6876256" y="5589240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24" name="Connecteur droit 123"/>
          <p:cNvCxnSpPr/>
          <p:nvPr/>
        </p:nvCxnSpPr>
        <p:spPr>
          <a:xfrm>
            <a:off x="6876256" y="5445224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25" name="Connecteur droit 124"/>
          <p:cNvCxnSpPr/>
          <p:nvPr/>
        </p:nvCxnSpPr>
        <p:spPr>
          <a:xfrm>
            <a:off x="6876256" y="5301208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26" name="Connecteur droit 125"/>
          <p:cNvCxnSpPr/>
          <p:nvPr/>
        </p:nvCxnSpPr>
        <p:spPr>
          <a:xfrm>
            <a:off x="6876256" y="5157192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27" name="Connecteur droit 126"/>
          <p:cNvCxnSpPr/>
          <p:nvPr/>
        </p:nvCxnSpPr>
        <p:spPr>
          <a:xfrm>
            <a:off x="6876256" y="5013176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28" name="Connecteur droit 127"/>
          <p:cNvCxnSpPr/>
          <p:nvPr/>
        </p:nvCxnSpPr>
        <p:spPr>
          <a:xfrm>
            <a:off x="6876256" y="4869160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29" name="Connecteur droit 128"/>
          <p:cNvCxnSpPr/>
          <p:nvPr/>
        </p:nvCxnSpPr>
        <p:spPr>
          <a:xfrm>
            <a:off x="6876256" y="4725144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30" name="Connecteur droit 129"/>
          <p:cNvCxnSpPr/>
          <p:nvPr/>
        </p:nvCxnSpPr>
        <p:spPr>
          <a:xfrm>
            <a:off x="6876256" y="4581128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31" name="Connecteur droit 130"/>
          <p:cNvCxnSpPr/>
          <p:nvPr/>
        </p:nvCxnSpPr>
        <p:spPr>
          <a:xfrm>
            <a:off x="6876256" y="4437112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32" name="Connecteur droit 131"/>
          <p:cNvCxnSpPr/>
          <p:nvPr/>
        </p:nvCxnSpPr>
        <p:spPr>
          <a:xfrm>
            <a:off x="6876256" y="4293096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33" name="Connecteur droit 132"/>
          <p:cNvCxnSpPr/>
          <p:nvPr/>
        </p:nvCxnSpPr>
        <p:spPr>
          <a:xfrm>
            <a:off x="6876256" y="4149080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34" name="Connecteur droit 133"/>
          <p:cNvCxnSpPr/>
          <p:nvPr/>
        </p:nvCxnSpPr>
        <p:spPr>
          <a:xfrm>
            <a:off x="6876256" y="4005064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35" name="Connecteur droit 134"/>
          <p:cNvCxnSpPr/>
          <p:nvPr/>
        </p:nvCxnSpPr>
        <p:spPr>
          <a:xfrm>
            <a:off x="6876256" y="3861048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36" name="Connecteur droit 135"/>
          <p:cNvCxnSpPr/>
          <p:nvPr/>
        </p:nvCxnSpPr>
        <p:spPr>
          <a:xfrm>
            <a:off x="6876256" y="3717032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37" name="Connecteur droit 136"/>
          <p:cNvCxnSpPr/>
          <p:nvPr/>
        </p:nvCxnSpPr>
        <p:spPr>
          <a:xfrm>
            <a:off x="6876256" y="3573016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38" name="Connecteur droit 137"/>
          <p:cNvCxnSpPr/>
          <p:nvPr/>
        </p:nvCxnSpPr>
        <p:spPr>
          <a:xfrm>
            <a:off x="6876256" y="3429000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39" name="Connecteur droit 138"/>
          <p:cNvCxnSpPr/>
          <p:nvPr/>
        </p:nvCxnSpPr>
        <p:spPr>
          <a:xfrm>
            <a:off x="6876256" y="3284984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40" name="Connecteur droit 139"/>
          <p:cNvCxnSpPr/>
          <p:nvPr/>
        </p:nvCxnSpPr>
        <p:spPr>
          <a:xfrm>
            <a:off x="6876256" y="3140968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41" name="Connecteur droit 140"/>
          <p:cNvCxnSpPr/>
          <p:nvPr/>
        </p:nvCxnSpPr>
        <p:spPr>
          <a:xfrm>
            <a:off x="6876256" y="2996952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42" name="Connecteur droit 141"/>
          <p:cNvCxnSpPr/>
          <p:nvPr/>
        </p:nvCxnSpPr>
        <p:spPr>
          <a:xfrm>
            <a:off x="6876256" y="2852936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43" name="Connecteur droit 142"/>
          <p:cNvCxnSpPr/>
          <p:nvPr/>
        </p:nvCxnSpPr>
        <p:spPr>
          <a:xfrm>
            <a:off x="6876256" y="2708920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44" name="Connecteur droit 143"/>
          <p:cNvCxnSpPr/>
          <p:nvPr/>
        </p:nvCxnSpPr>
        <p:spPr>
          <a:xfrm>
            <a:off x="6876256" y="2564904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45" name="Connecteur droit 144"/>
          <p:cNvCxnSpPr/>
          <p:nvPr/>
        </p:nvCxnSpPr>
        <p:spPr>
          <a:xfrm>
            <a:off x="6876256" y="2420888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46" name="Connecteur droit 145"/>
          <p:cNvCxnSpPr/>
          <p:nvPr/>
        </p:nvCxnSpPr>
        <p:spPr>
          <a:xfrm>
            <a:off x="6876256" y="2276872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47" name="Connecteur droit 146"/>
          <p:cNvCxnSpPr/>
          <p:nvPr/>
        </p:nvCxnSpPr>
        <p:spPr>
          <a:xfrm>
            <a:off x="6876256" y="2132856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48" name="Connecteur droit 147"/>
          <p:cNvCxnSpPr/>
          <p:nvPr/>
        </p:nvCxnSpPr>
        <p:spPr>
          <a:xfrm>
            <a:off x="6876256" y="1988840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49" name="Connecteur droit 148"/>
          <p:cNvCxnSpPr/>
          <p:nvPr/>
        </p:nvCxnSpPr>
        <p:spPr>
          <a:xfrm>
            <a:off x="6876256" y="1844824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50" name="Connecteur droit 149"/>
          <p:cNvCxnSpPr/>
          <p:nvPr/>
        </p:nvCxnSpPr>
        <p:spPr>
          <a:xfrm>
            <a:off x="6876256" y="1700808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51" name="Connecteur droit 150"/>
          <p:cNvCxnSpPr/>
          <p:nvPr/>
        </p:nvCxnSpPr>
        <p:spPr>
          <a:xfrm>
            <a:off x="6876256" y="1556792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52" name="Connecteur droit 151"/>
          <p:cNvCxnSpPr/>
          <p:nvPr/>
        </p:nvCxnSpPr>
        <p:spPr>
          <a:xfrm>
            <a:off x="6876256" y="1412776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53" name="Connecteur droit 152"/>
          <p:cNvCxnSpPr/>
          <p:nvPr/>
        </p:nvCxnSpPr>
        <p:spPr>
          <a:xfrm>
            <a:off x="6876256" y="1268760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54" name="Connecteur droit 153"/>
          <p:cNvCxnSpPr/>
          <p:nvPr/>
        </p:nvCxnSpPr>
        <p:spPr>
          <a:xfrm>
            <a:off x="6876256" y="1124744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55" name="Connecteur droit 154"/>
          <p:cNvCxnSpPr/>
          <p:nvPr/>
        </p:nvCxnSpPr>
        <p:spPr>
          <a:xfrm>
            <a:off x="6876256" y="980728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56" name="Connecteur droit 155"/>
          <p:cNvCxnSpPr/>
          <p:nvPr/>
        </p:nvCxnSpPr>
        <p:spPr>
          <a:xfrm>
            <a:off x="6876256" y="836712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57" name="Connecteur droit 156"/>
          <p:cNvCxnSpPr/>
          <p:nvPr/>
        </p:nvCxnSpPr>
        <p:spPr>
          <a:xfrm>
            <a:off x="6876256" y="692696"/>
            <a:ext cx="72008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59" name="Connecteur droit 158"/>
          <p:cNvCxnSpPr/>
          <p:nvPr/>
        </p:nvCxnSpPr>
        <p:spPr>
          <a:xfrm>
            <a:off x="611560" y="3645024"/>
            <a:ext cx="0" cy="288032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70" name="Connecteur droit 169"/>
          <p:cNvCxnSpPr/>
          <p:nvPr/>
        </p:nvCxnSpPr>
        <p:spPr>
          <a:xfrm>
            <a:off x="1259632" y="3645024"/>
            <a:ext cx="0" cy="288032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71" name="Connecteur droit 170"/>
          <p:cNvCxnSpPr/>
          <p:nvPr/>
        </p:nvCxnSpPr>
        <p:spPr>
          <a:xfrm>
            <a:off x="1907704" y="3645024"/>
            <a:ext cx="0" cy="288032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72" name="Connecteur droit 171"/>
          <p:cNvCxnSpPr/>
          <p:nvPr/>
        </p:nvCxnSpPr>
        <p:spPr>
          <a:xfrm>
            <a:off x="2555776" y="3645024"/>
            <a:ext cx="0" cy="288032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73" name="Connecteur droit 172"/>
          <p:cNvCxnSpPr/>
          <p:nvPr/>
        </p:nvCxnSpPr>
        <p:spPr>
          <a:xfrm>
            <a:off x="3203848" y="3645024"/>
            <a:ext cx="0" cy="288032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74" name="Connecteur droit 173"/>
          <p:cNvCxnSpPr/>
          <p:nvPr/>
        </p:nvCxnSpPr>
        <p:spPr>
          <a:xfrm>
            <a:off x="3851920" y="3645024"/>
            <a:ext cx="0" cy="288032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75" name="Connecteur droit 174"/>
          <p:cNvCxnSpPr/>
          <p:nvPr/>
        </p:nvCxnSpPr>
        <p:spPr>
          <a:xfrm>
            <a:off x="4499992" y="3645024"/>
            <a:ext cx="0" cy="288032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76" name="Connecteur droit 175"/>
          <p:cNvCxnSpPr/>
          <p:nvPr/>
        </p:nvCxnSpPr>
        <p:spPr>
          <a:xfrm>
            <a:off x="5148064" y="3645024"/>
            <a:ext cx="0" cy="288032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77" name="Connecteur droit 176"/>
          <p:cNvCxnSpPr/>
          <p:nvPr/>
        </p:nvCxnSpPr>
        <p:spPr>
          <a:xfrm>
            <a:off x="5724128" y="3645024"/>
            <a:ext cx="0" cy="288032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178" name="ZoneTexte 177"/>
          <p:cNvSpPr txBox="1"/>
          <p:nvPr/>
        </p:nvSpPr>
        <p:spPr>
          <a:xfrm>
            <a:off x="323528" y="3861048"/>
            <a:ext cx="58221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400" dirty="0" smtClean="0">
                <a:latin typeface="Cambria" pitchFamily="18" charset="0"/>
              </a:rPr>
              <a:t>2006</a:t>
            </a:r>
            <a:endParaRPr lang="fr-FR" sz="1400" dirty="0">
              <a:latin typeface="Cambria" pitchFamily="18" charset="0"/>
            </a:endParaRPr>
          </a:p>
        </p:txBody>
      </p:sp>
      <p:sp>
        <p:nvSpPr>
          <p:cNvPr id="180" name="ZoneTexte 179"/>
          <p:cNvSpPr txBox="1"/>
          <p:nvPr/>
        </p:nvSpPr>
        <p:spPr>
          <a:xfrm>
            <a:off x="971600" y="3861048"/>
            <a:ext cx="58221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400" dirty="0" smtClean="0">
                <a:latin typeface="Cambria" pitchFamily="18" charset="0"/>
              </a:rPr>
              <a:t>2007</a:t>
            </a:r>
            <a:endParaRPr lang="fr-FR" sz="1400" dirty="0">
              <a:latin typeface="Cambria" pitchFamily="18" charset="0"/>
            </a:endParaRPr>
          </a:p>
        </p:txBody>
      </p:sp>
      <p:sp>
        <p:nvSpPr>
          <p:cNvPr id="181" name="ZoneTexte 180"/>
          <p:cNvSpPr txBox="1"/>
          <p:nvPr/>
        </p:nvSpPr>
        <p:spPr>
          <a:xfrm>
            <a:off x="1619672" y="3861048"/>
            <a:ext cx="58221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400" dirty="0" smtClean="0">
                <a:latin typeface="Cambria" pitchFamily="18" charset="0"/>
              </a:rPr>
              <a:t>2008</a:t>
            </a:r>
            <a:endParaRPr lang="fr-FR" sz="1400" dirty="0">
              <a:latin typeface="Cambria" pitchFamily="18" charset="0"/>
            </a:endParaRPr>
          </a:p>
        </p:txBody>
      </p:sp>
      <p:sp>
        <p:nvSpPr>
          <p:cNvPr id="182" name="ZoneTexte 181"/>
          <p:cNvSpPr txBox="1"/>
          <p:nvPr/>
        </p:nvSpPr>
        <p:spPr>
          <a:xfrm>
            <a:off x="2267744" y="3861048"/>
            <a:ext cx="58221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400" dirty="0" smtClean="0">
                <a:latin typeface="Cambria" pitchFamily="18" charset="0"/>
              </a:rPr>
              <a:t>2009</a:t>
            </a:r>
            <a:endParaRPr lang="fr-FR" sz="1400" dirty="0">
              <a:latin typeface="Cambria" pitchFamily="18" charset="0"/>
            </a:endParaRPr>
          </a:p>
        </p:txBody>
      </p:sp>
      <p:sp>
        <p:nvSpPr>
          <p:cNvPr id="183" name="ZoneTexte 182"/>
          <p:cNvSpPr txBox="1"/>
          <p:nvPr/>
        </p:nvSpPr>
        <p:spPr>
          <a:xfrm>
            <a:off x="2915816" y="3861048"/>
            <a:ext cx="58221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400" dirty="0" smtClean="0">
                <a:latin typeface="Cambria" pitchFamily="18" charset="0"/>
              </a:rPr>
              <a:t>2010</a:t>
            </a:r>
            <a:endParaRPr lang="fr-FR" sz="1400" dirty="0">
              <a:latin typeface="Cambria" pitchFamily="18" charset="0"/>
            </a:endParaRPr>
          </a:p>
        </p:txBody>
      </p:sp>
      <p:sp>
        <p:nvSpPr>
          <p:cNvPr id="184" name="ZoneTexte 183"/>
          <p:cNvSpPr txBox="1"/>
          <p:nvPr/>
        </p:nvSpPr>
        <p:spPr>
          <a:xfrm>
            <a:off x="3563888" y="3861048"/>
            <a:ext cx="58221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400" dirty="0" smtClean="0">
                <a:latin typeface="Cambria" pitchFamily="18" charset="0"/>
              </a:rPr>
              <a:t>2011</a:t>
            </a:r>
            <a:endParaRPr lang="fr-FR" sz="1400" dirty="0">
              <a:latin typeface="Cambria" pitchFamily="18" charset="0"/>
            </a:endParaRPr>
          </a:p>
        </p:txBody>
      </p:sp>
      <p:sp>
        <p:nvSpPr>
          <p:cNvPr id="185" name="ZoneTexte 184"/>
          <p:cNvSpPr txBox="1"/>
          <p:nvPr/>
        </p:nvSpPr>
        <p:spPr>
          <a:xfrm>
            <a:off x="4211960" y="3861048"/>
            <a:ext cx="58221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400" dirty="0" smtClean="0">
                <a:latin typeface="Cambria" pitchFamily="18" charset="0"/>
              </a:rPr>
              <a:t>2012</a:t>
            </a:r>
            <a:endParaRPr lang="fr-FR" sz="1400" dirty="0">
              <a:latin typeface="Cambria" pitchFamily="18" charset="0"/>
            </a:endParaRPr>
          </a:p>
        </p:txBody>
      </p:sp>
      <p:sp>
        <p:nvSpPr>
          <p:cNvPr id="186" name="ZoneTexte 185"/>
          <p:cNvSpPr txBox="1"/>
          <p:nvPr/>
        </p:nvSpPr>
        <p:spPr>
          <a:xfrm>
            <a:off x="4860032" y="3841303"/>
            <a:ext cx="58221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400" dirty="0" smtClean="0">
                <a:latin typeface="Cambria" pitchFamily="18" charset="0"/>
              </a:rPr>
              <a:t>2013</a:t>
            </a:r>
            <a:endParaRPr lang="fr-FR" sz="1400" dirty="0">
              <a:latin typeface="Cambria" pitchFamily="18" charset="0"/>
            </a:endParaRPr>
          </a:p>
        </p:txBody>
      </p:sp>
      <p:sp>
        <p:nvSpPr>
          <p:cNvPr id="187" name="ZoneTexte 186"/>
          <p:cNvSpPr txBox="1"/>
          <p:nvPr/>
        </p:nvSpPr>
        <p:spPr>
          <a:xfrm>
            <a:off x="5436096" y="3861048"/>
            <a:ext cx="58221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400" dirty="0" smtClean="0">
                <a:latin typeface="Cambria" pitchFamily="18" charset="0"/>
              </a:rPr>
              <a:t>2014</a:t>
            </a:r>
            <a:endParaRPr lang="fr-FR" sz="1400" dirty="0">
              <a:latin typeface="Cambria" pitchFamily="18" charset="0"/>
            </a:endParaRPr>
          </a:p>
        </p:txBody>
      </p:sp>
      <p:sp>
        <p:nvSpPr>
          <p:cNvPr id="189" name="Forme libre 188"/>
          <p:cNvSpPr/>
          <p:nvPr/>
        </p:nvSpPr>
        <p:spPr>
          <a:xfrm>
            <a:off x="177421" y="659642"/>
            <a:ext cx="6482686" cy="4387755"/>
          </a:xfrm>
          <a:custGeom>
            <a:avLst/>
            <a:gdLst>
              <a:gd name="connsiteX0" fmla="*/ 0 w 6482686"/>
              <a:gd name="connsiteY0" fmla="*/ 4362734 h 4387755"/>
              <a:gd name="connsiteX1" fmla="*/ 832513 w 6482686"/>
              <a:gd name="connsiteY1" fmla="*/ 4253552 h 4387755"/>
              <a:gd name="connsiteX2" fmla="*/ 1583140 w 6482686"/>
              <a:gd name="connsiteY2" fmla="*/ 3557516 h 4387755"/>
              <a:gd name="connsiteX3" fmla="*/ 1828800 w 6482686"/>
              <a:gd name="connsiteY3" fmla="*/ 2711355 h 4387755"/>
              <a:gd name="connsiteX4" fmla="*/ 2183642 w 6482686"/>
              <a:gd name="connsiteY4" fmla="*/ 2260979 h 4387755"/>
              <a:gd name="connsiteX5" fmla="*/ 3016155 w 6482686"/>
              <a:gd name="connsiteY5" fmla="*/ 2001671 h 4387755"/>
              <a:gd name="connsiteX6" fmla="*/ 4462818 w 6482686"/>
              <a:gd name="connsiteY6" fmla="*/ 896203 h 4387755"/>
              <a:gd name="connsiteX7" fmla="*/ 5186149 w 6482686"/>
              <a:gd name="connsiteY7" fmla="*/ 486770 h 4387755"/>
              <a:gd name="connsiteX8" fmla="*/ 5418161 w 6482686"/>
              <a:gd name="connsiteY8" fmla="*/ 104633 h 4387755"/>
              <a:gd name="connsiteX9" fmla="*/ 5909480 w 6482686"/>
              <a:gd name="connsiteY9" fmla="*/ 36394 h 4387755"/>
              <a:gd name="connsiteX10" fmla="*/ 6482686 w 6482686"/>
              <a:gd name="connsiteY10" fmla="*/ 322997 h 438775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6482686" h="4387755">
                <a:moveTo>
                  <a:pt x="0" y="4362734"/>
                </a:moveTo>
                <a:cubicBezTo>
                  <a:pt x="284328" y="4375244"/>
                  <a:pt x="568656" y="4387755"/>
                  <a:pt x="832513" y="4253552"/>
                </a:cubicBezTo>
                <a:cubicBezTo>
                  <a:pt x="1096370" y="4119349"/>
                  <a:pt x="1417092" y="3814549"/>
                  <a:pt x="1583140" y="3557516"/>
                </a:cubicBezTo>
                <a:cubicBezTo>
                  <a:pt x="1749188" y="3300483"/>
                  <a:pt x="1728716" y="2927445"/>
                  <a:pt x="1828800" y="2711355"/>
                </a:cubicBezTo>
                <a:cubicBezTo>
                  <a:pt x="1928884" y="2495266"/>
                  <a:pt x="1985750" y="2379260"/>
                  <a:pt x="2183642" y="2260979"/>
                </a:cubicBezTo>
                <a:cubicBezTo>
                  <a:pt x="2381534" y="2142698"/>
                  <a:pt x="2636292" y="2229134"/>
                  <a:pt x="3016155" y="2001671"/>
                </a:cubicBezTo>
                <a:cubicBezTo>
                  <a:pt x="3396018" y="1774208"/>
                  <a:pt x="4101152" y="1148687"/>
                  <a:pt x="4462818" y="896203"/>
                </a:cubicBezTo>
                <a:cubicBezTo>
                  <a:pt x="4824484" y="643720"/>
                  <a:pt x="5026925" y="618698"/>
                  <a:pt x="5186149" y="486770"/>
                </a:cubicBezTo>
                <a:cubicBezTo>
                  <a:pt x="5345373" y="354842"/>
                  <a:pt x="5297606" y="179696"/>
                  <a:pt x="5418161" y="104633"/>
                </a:cubicBezTo>
                <a:cubicBezTo>
                  <a:pt x="5538716" y="29570"/>
                  <a:pt x="5732059" y="0"/>
                  <a:pt x="5909480" y="36394"/>
                </a:cubicBezTo>
                <a:cubicBezTo>
                  <a:pt x="6086901" y="72788"/>
                  <a:pt x="6284793" y="197892"/>
                  <a:pt x="6482686" y="322997"/>
                </a:cubicBezTo>
              </a:path>
            </a:pathLst>
          </a:cu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fr-FR" dirty="0"/>
          </a:p>
        </p:txBody>
      </p:sp>
      <p:cxnSp>
        <p:nvCxnSpPr>
          <p:cNvPr id="193" name="Connecteur droit 192"/>
          <p:cNvCxnSpPr/>
          <p:nvPr/>
        </p:nvCxnSpPr>
        <p:spPr>
          <a:xfrm>
            <a:off x="3203848" y="6093296"/>
            <a:ext cx="0" cy="288032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94" name="Connecteur droit 193"/>
          <p:cNvCxnSpPr/>
          <p:nvPr/>
        </p:nvCxnSpPr>
        <p:spPr>
          <a:xfrm>
            <a:off x="1907704" y="6093296"/>
            <a:ext cx="0" cy="288032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95" name="Connecteur droit 194"/>
          <p:cNvCxnSpPr/>
          <p:nvPr/>
        </p:nvCxnSpPr>
        <p:spPr>
          <a:xfrm>
            <a:off x="611560" y="6093296"/>
            <a:ext cx="0" cy="288032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97" name="Connecteur droit avec flèche 196"/>
          <p:cNvCxnSpPr/>
          <p:nvPr/>
        </p:nvCxnSpPr>
        <p:spPr>
          <a:xfrm>
            <a:off x="683568" y="6237312"/>
            <a:ext cx="1152128" cy="0"/>
          </a:xfrm>
          <a:prstGeom prst="straightConnector1">
            <a:avLst/>
          </a:prstGeom>
          <a:ln>
            <a:headEnd type="arrow"/>
            <a:tailEnd type="arrow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98" name="Connecteur droit avec flèche 197"/>
          <p:cNvCxnSpPr/>
          <p:nvPr/>
        </p:nvCxnSpPr>
        <p:spPr>
          <a:xfrm>
            <a:off x="1979712" y="6237312"/>
            <a:ext cx="1152128" cy="0"/>
          </a:xfrm>
          <a:prstGeom prst="straightConnector1">
            <a:avLst/>
          </a:prstGeom>
          <a:ln>
            <a:headEnd type="arrow"/>
            <a:tailEnd type="arrow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99" name="Connecteur droit avec flèche 198"/>
          <p:cNvCxnSpPr/>
          <p:nvPr/>
        </p:nvCxnSpPr>
        <p:spPr>
          <a:xfrm>
            <a:off x="3275856" y="6237312"/>
            <a:ext cx="1800200" cy="0"/>
          </a:xfrm>
          <a:prstGeom prst="straightConnector1">
            <a:avLst/>
          </a:prstGeom>
          <a:ln>
            <a:headEnd type="arrow"/>
            <a:tailEnd type="arrow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200" name="Connecteur droit 199"/>
          <p:cNvCxnSpPr/>
          <p:nvPr/>
        </p:nvCxnSpPr>
        <p:spPr>
          <a:xfrm>
            <a:off x="5148064" y="6093296"/>
            <a:ext cx="0" cy="288032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202" name="ZoneTexte 201"/>
          <p:cNvSpPr txBox="1"/>
          <p:nvPr/>
        </p:nvSpPr>
        <p:spPr>
          <a:xfrm>
            <a:off x="570686" y="6381328"/>
            <a:ext cx="1273023" cy="408980"/>
          </a:xfrm>
          <a:prstGeom prst="bevel">
            <a:avLst/>
          </a:prstGeom>
          <a:solidFill>
            <a:schemeClr val="bg1">
              <a:lumMod val="95000"/>
            </a:schemeClr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pPr algn="ctr"/>
            <a:r>
              <a:rPr lang="fr-FR" sz="1400" dirty="0" smtClean="0">
                <a:latin typeface="Cambria" pitchFamily="18" charset="0"/>
              </a:rPr>
              <a:t>Baccalauréat</a:t>
            </a:r>
          </a:p>
        </p:txBody>
      </p:sp>
      <p:sp>
        <p:nvSpPr>
          <p:cNvPr id="203" name="ZoneTexte 202"/>
          <p:cNvSpPr txBox="1"/>
          <p:nvPr/>
        </p:nvSpPr>
        <p:spPr>
          <a:xfrm>
            <a:off x="2002078" y="6381328"/>
            <a:ext cx="1032553" cy="408980"/>
          </a:xfrm>
          <a:prstGeom prst="bevel">
            <a:avLst/>
          </a:prstGeom>
          <a:solidFill>
            <a:schemeClr val="bg1">
              <a:lumMod val="95000"/>
            </a:schemeClr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pPr algn="ctr"/>
            <a:r>
              <a:rPr lang="fr-FR" sz="1400" dirty="0" smtClean="0">
                <a:latin typeface="Cambria" pitchFamily="18" charset="0"/>
              </a:rPr>
              <a:t>DUT GEII </a:t>
            </a:r>
            <a:endParaRPr lang="fr-FR" sz="1400" dirty="0">
              <a:latin typeface="Cambria" pitchFamily="18" charset="0"/>
            </a:endParaRPr>
          </a:p>
        </p:txBody>
      </p:sp>
      <p:sp>
        <p:nvSpPr>
          <p:cNvPr id="204" name="Plaque 203"/>
          <p:cNvSpPr/>
          <p:nvPr/>
        </p:nvSpPr>
        <p:spPr>
          <a:xfrm>
            <a:off x="3419872" y="6381328"/>
            <a:ext cx="1602129" cy="408980"/>
          </a:xfrm>
          <a:prstGeom prst="bevel">
            <a:avLst/>
          </a:prstGeom>
          <a:solidFill>
            <a:schemeClr val="bg1">
              <a:lumMod val="95000"/>
            </a:schemeClr>
          </a:solidFill>
          <a:ln>
            <a:solidFill>
              <a:schemeClr val="tx1"/>
            </a:solidFill>
          </a:ln>
        </p:spPr>
        <p:txBody>
          <a:bodyPr wrap="none">
            <a:spAutoFit/>
          </a:bodyPr>
          <a:lstStyle/>
          <a:p>
            <a:r>
              <a:rPr lang="fr-FR" sz="1400" dirty="0" smtClean="0">
                <a:latin typeface="Cambria" pitchFamily="18" charset="0"/>
              </a:rPr>
              <a:t>Ecole d’ingénieur</a:t>
            </a:r>
            <a:endParaRPr lang="fr-FR" sz="1400" dirty="0">
              <a:latin typeface="Cambria" pitchFamily="18" charset="0"/>
            </a:endParaRPr>
          </a:p>
        </p:txBody>
      </p:sp>
      <p:sp>
        <p:nvSpPr>
          <p:cNvPr id="207" name="Plaque 206"/>
          <p:cNvSpPr/>
          <p:nvPr/>
        </p:nvSpPr>
        <p:spPr>
          <a:xfrm>
            <a:off x="5220072" y="6381328"/>
            <a:ext cx="1747851" cy="408980"/>
          </a:xfrm>
          <a:prstGeom prst="bevel">
            <a:avLst/>
          </a:prstGeom>
          <a:solidFill>
            <a:schemeClr val="bg1">
              <a:lumMod val="95000"/>
            </a:schemeClr>
          </a:solidFill>
          <a:ln>
            <a:solidFill>
              <a:schemeClr val="tx1"/>
            </a:solidFill>
          </a:ln>
        </p:spPr>
        <p:txBody>
          <a:bodyPr wrap="none">
            <a:spAutoFit/>
          </a:bodyPr>
          <a:lstStyle/>
          <a:p>
            <a:pPr lvl="0"/>
            <a:r>
              <a:rPr lang="fr-FR" sz="1400" dirty="0" smtClean="0">
                <a:latin typeface="Cambria" pitchFamily="18" charset="0"/>
                <a:cs typeface="Arial" pitchFamily="34" charset="0"/>
              </a:rPr>
              <a:t>Chef de projet R&amp;D</a:t>
            </a:r>
          </a:p>
        </p:txBody>
      </p:sp>
      <p:cxnSp>
        <p:nvCxnSpPr>
          <p:cNvPr id="215" name="Connecteur droit avec flèche 214"/>
          <p:cNvCxnSpPr/>
          <p:nvPr/>
        </p:nvCxnSpPr>
        <p:spPr>
          <a:xfrm flipH="1">
            <a:off x="5220072" y="6237312"/>
            <a:ext cx="1008112" cy="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217" name="Connecteur droit 216"/>
          <p:cNvCxnSpPr/>
          <p:nvPr/>
        </p:nvCxnSpPr>
        <p:spPr>
          <a:xfrm>
            <a:off x="6228184" y="6237312"/>
            <a:ext cx="432048" cy="0"/>
          </a:xfrm>
          <a:prstGeom prst="line">
            <a:avLst/>
          </a:prstGeom>
          <a:ln>
            <a:prstDash val="dash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87" name="Connecteur droit 86"/>
          <p:cNvCxnSpPr/>
          <p:nvPr/>
        </p:nvCxnSpPr>
        <p:spPr>
          <a:xfrm>
            <a:off x="1259632" y="4653136"/>
            <a:ext cx="0" cy="288032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88" name="Plaque 87"/>
          <p:cNvSpPr/>
          <p:nvPr/>
        </p:nvSpPr>
        <p:spPr>
          <a:xfrm>
            <a:off x="1259632" y="4941168"/>
            <a:ext cx="2376264" cy="408980"/>
          </a:xfrm>
          <a:prstGeom prst="bevel">
            <a:avLst/>
          </a:prstGeom>
          <a:solidFill>
            <a:schemeClr val="bg1">
              <a:lumMod val="95000"/>
            </a:schemeClr>
          </a:solidFill>
          <a:ln>
            <a:solidFill>
              <a:schemeClr val="tx1"/>
            </a:solidFill>
          </a:ln>
        </p:spPr>
        <p:txBody>
          <a:bodyPr wrap="square">
            <a:spAutoFit/>
          </a:bodyPr>
          <a:lstStyle/>
          <a:p>
            <a:r>
              <a:rPr lang="fr-FR" sz="1400" dirty="0" smtClean="0">
                <a:latin typeface="Cambria" pitchFamily="18" charset="0"/>
              </a:rPr>
              <a:t>Employé de restauration</a:t>
            </a:r>
            <a:endParaRPr lang="fr-FR" sz="1400" dirty="0">
              <a:latin typeface="Cambria" pitchFamily="18" charset="0"/>
            </a:endParaRPr>
          </a:p>
        </p:txBody>
      </p:sp>
      <p:sp>
        <p:nvSpPr>
          <p:cNvPr id="91" name="Plaque 90"/>
          <p:cNvSpPr/>
          <p:nvPr/>
        </p:nvSpPr>
        <p:spPr>
          <a:xfrm>
            <a:off x="1907704" y="4293096"/>
            <a:ext cx="1008112" cy="408980"/>
          </a:xfrm>
          <a:prstGeom prst="bevel">
            <a:avLst/>
          </a:prstGeom>
          <a:solidFill>
            <a:schemeClr val="bg1">
              <a:lumMod val="95000"/>
            </a:schemeClr>
          </a:solidFill>
          <a:ln>
            <a:solidFill>
              <a:schemeClr val="tx1"/>
            </a:solidFill>
          </a:ln>
        </p:spPr>
        <p:txBody>
          <a:bodyPr wrap="square">
            <a:spAutoFit/>
          </a:bodyPr>
          <a:lstStyle/>
          <a:p>
            <a:r>
              <a:rPr lang="fr-FR" sz="1400" dirty="0" smtClean="0">
                <a:latin typeface="Cambria" pitchFamily="18" charset="0"/>
              </a:rPr>
              <a:t>Serveur</a:t>
            </a:r>
            <a:endParaRPr lang="fr-FR" sz="1400" dirty="0">
              <a:latin typeface="Cambria" pitchFamily="18" charset="0"/>
            </a:endParaRPr>
          </a:p>
        </p:txBody>
      </p:sp>
      <p:cxnSp>
        <p:nvCxnSpPr>
          <p:cNvPr id="92" name="Connecteur droit 91"/>
          <p:cNvCxnSpPr/>
          <p:nvPr/>
        </p:nvCxnSpPr>
        <p:spPr>
          <a:xfrm>
            <a:off x="1907704" y="4077072"/>
            <a:ext cx="0" cy="288032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95" name="Plaque 94"/>
          <p:cNvSpPr/>
          <p:nvPr/>
        </p:nvSpPr>
        <p:spPr>
          <a:xfrm>
            <a:off x="3347864" y="2708920"/>
            <a:ext cx="1018435" cy="408980"/>
          </a:xfrm>
          <a:prstGeom prst="bevel">
            <a:avLst/>
          </a:prstGeom>
          <a:solidFill>
            <a:schemeClr val="bg1">
              <a:lumMod val="95000"/>
            </a:schemeClr>
          </a:solidFill>
          <a:ln>
            <a:solidFill>
              <a:schemeClr val="tx1"/>
            </a:solidFill>
          </a:ln>
        </p:spPr>
        <p:txBody>
          <a:bodyPr wrap="none">
            <a:spAutoFit/>
          </a:bodyPr>
          <a:lstStyle/>
          <a:p>
            <a:r>
              <a:rPr lang="fr-FR" sz="1400" dirty="0" smtClean="0">
                <a:latin typeface="Cambria" pitchFamily="18" charset="0"/>
              </a:rPr>
              <a:t>Stage IUT</a:t>
            </a:r>
            <a:endParaRPr lang="fr-FR" sz="1400" dirty="0">
              <a:latin typeface="Cambria" pitchFamily="18" charset="0"/>
            </a:endParaRPr>
          </a:p>
        </p:txBody>
      </p:sp>
      <p:sp>
        <p:nvSpPr>
          <p:cNvPr id="98" name="Plaque 97"/>
          <p:cNvSpPr/>
          <p:nvPr/>
        </p:nvSpPr>
        <p:spPr>
          <a:xfrm>
            <a:off x="4788024" y="1556792"/>
            <a:ext cx="900827" cy="408980"/>
          </a:xfrm>
          <a:prstGeom prst="bevel">
            <a:avLst/>
          </a:prstGeom>
          <a:solidFill>
            <a:schemeClr val="bg1">
              <a:lumMod val="95000"/>
            </a:schemeClr>
          </a:solidFill>
          <a:ln>
            <a:solidFill>
              <a:schemeClr val="tx1"/>
            </a:solidFill>
          </a:ln>
        </p:spPr>
        <p:txBody>
          <a:bodyPr wrap="none">
            <a:spAutoFit/>
          </a:bodyPr>
          <a:lstStyle/>
          <a:p>
            <a:r>
              <a:rPr lang="fr-FR" sz="1400" dirty="0" smtClean="0">
                <a:latin typeface="Cambria" pitchFamily="18" charset="0"/>
              </a:rPr>
              <a:t>Stage EI</a:t>
            </a:r>
            <a:endParaRPr lang="fr-FR" sz="1400" dirty="0">
              <a:latin typeface="Cambria" pitchFamily="18" charset="0"/>
            </a:endParaRPr>
          </a:p>
        </p:txBody>
      </p:sp>
      <p:cxnSp>
        <p:nvCxnSpPr>
          <p:cNvPr id="99" name="Connecteur droit 98"/>
          <p:cNvCxnSpPr/>
          <p:nvPr/>
        </p:nvCxnSpPr>
        <p:spPr>
          <a:xfrm>
            <a:off x="4788024" y="1268760"/>
            <a:ext cx="0" cy="288032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89" name="Rectangle 88"/>
          <p:cNvSpPr/>
          <p:nvPr/>
        </p:nvSpPr>
        <p:spPr>
          <a:xfrm>
            <a:off x="1259632" y="5373216"/>
            <a:ext cx="2088232" cy="646331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75000"/>
                <a:lumOff val="25000"/>
              </a:schemeClr>
            </a:solidFill>
          </a:ln>
        </p:spPr>
        <p:txBody>
          <a:bodyPr wrap="square">
            <a:spAutoFit/>
          </a:bodyPr>
          <a:lstStyle/>
          <a:p>
            <a:r>
              <a:rPr lang="fr-FR" sz="1200" dirty="0" smtClean="0">
                <a:latin typeface="Cambria" pitchFamily="18" charset="0"/>
              </a:rPr>
              <a:t>Cafétéria Cora</a:t>
            </a:r>
            <a:br>
              <a:rPr lang="fr-FR" sz="1200" dirty="0" smtClean="0">
                <a:latin typeface="Cambria" pitchFamily="18" charset="0"/>
              </a:rPr>
            </a:br>
            <a:r>
              <a:rPr lang="fr-FR" sz="1200" dirty="0" smtClean="0">
                <a:latin typeface="Cambria" pitchFamily="18" charset="0"/>
              </a:rPr>
              <a:t>Blois</a:t>
            </a:r>
          </a:p>
          <a:p>
            <a:r>
              <a:rPr lang="fr-FR" sz="1200" dirty="0" smtClean="0">
                <a:latin typeface="Cambria" pitchFamily="18" charset="0"/>
              </a:rPr>
              <a:t>08/2007</a:t>
            </a:r>
          </a:p>
        </p:txBody>
      </p:sp>
      <p:sp>
        <p:nvSpPr>
          <p:cNvPr id="94" name="Rectangle 93"/>
          <p:cNvSpPr/>
          <p:nvPr/>
        </p:nvSpPr>
        <p:spPr>
          <a:xfrm>
            <a:off x="1907704" y="4725144"/>
            <a:ext cx="3024336" cy="646331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75000"/>
                <a:lumOff val="25000"/>
              </a:schemeClr>
            </a:solidFill>
          </a:ln>
        </p:spPr>
        <p:txBody>
          <a:bodyPr wrap="square">
            <a:spAutoFit/>
          </a:bodyPr>
          <a:lstStyle/>
          <a:p>
            <a:r>
              <a:rPr lang="fr-FR" sz="1200" dirty="0" smtClean="0">
                <a:latin typeface="Cambria" pitchFamily="18" charset="0"/>
              </a:rPr>
              <a:t>Bar-Restaurant  le St Louis</a:t>
            </a:r>
            <a:br>
              <a:rPr lang="fr-FR" sz="1200" dirty="0" smtClean="0">
                <a:latin typeface="Cambria" pitchFamily="18" charset="0"/>
              </a:rPr>
            </a:br>
            <a:r>
              <a:rPr lang="fr-FR" sz="1200" dirty="0" smtClean="0">
                <a:latin typeface="Cambria" pitchFamily="18" charset="0"/>
              </a:rPr>
              <a:t>Chambord</a:t>
            </a:r>
            <a:br>
              <a:rPr lang="fr-FR" sz="1200" dirty="0" smtClean="0">
                <a:latin typeface="Cambria" pitchFamily="18" charset="0"/>
              </a:rPr>
            </a:br>
            <a:r>
              <a:rPr lang="fr-FR" sz="1200" dirty="0" smtClean="0">
                <a:latin typeface="Cambria" pitchFamily="18" charset="0"/>
              </a:rPr>
              <a:t> 07-08/ 2008/2009/2010 </a:t>
            </a:r>
            <a:endParaRPr lang="fr-FR" sz="1200" dirty="0">
              <a:latin typeface="Cambria" pitchFamily="18" charset="0"/>
            </a:endParaRPr>
          </a:p>
        </p:txBody>
      </p:sp>
      <p:sp>
        <p:nvSpPr>
          <p:cNvPr id="1028" name="Rectangle 4"/>
          <p:cNvSpPr>
            <a:spLocks noChangeArrowheads="1"/>
          </p:cNvSpPr>
          <p:nvPr/>
        </p:nvSpPr>
        <p:spPr bwMode="auto">
          <a:xfrm>
            <a:off x="3347864" y="3140968"/>
            <a:ext cx="3813608" cy="1200329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>
                <a:lumMod val="75000"/>
                <a:lumOff val="25000"/>
              </a:schemeClr>
            </a:solidFill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lvl="0" algn="just" fontAlgn="base">
              <a:spcBef>
                <a:spcPct val="0"/>
              </a:spcBef>
              <a:spcAft>
                <a:spcPct val="0"/>
              </a:spcAft>
            </a:pPr>
            <a:r>
              <a:rPr kumimoji="0" lang="fr-FR" sz="1200" i="0" strike="noStrike" cap="none" normalizeH="0" baseline="0" dirty="0" smtClean="0">
                <a:ln>
                  <a:noFill/>
                </a:ln>
                <a:effectLst/>
                <a:latin typeface="Cambria" pitchFamily="18" charset="0"/>
                <a:ea typeface="Calibri" pitchFamily="34" charset="0"/>
                <a:cs typeface="Arial" pitchFamily="34" charset="0"/>
              </a:rPr>
              <a:t>NEOLUX  -  du   </a:t>
            </a:r>
            <a:r>
              <a:rPr lang="fr-FR" sz="1200" dirty="0" smtClean="0">
                <a:latin typeface="Cambria" pitchFamily="18" charset="0"/>
              </a:rPr>
              <a:t>04/2010 -  06/2010</a:t>
            </a:r>
            <a:endParaRPr kumimoji="0" lang="fr-FR" sz="1200" strike="noStrike" cap="none" normalizeH="0" baseline="0" dirty="0" smtClean="0">
              <a:ln>
                <a:noFill/>
              </a:ln>
              <a:effectLst/>
              <a:latin typeface="Cambria" pitchFamily="18" charset="0"/>
              <a:ea typeface="Calibri" pitchFamily="34" charset="0"/>
              <a:cs typeface="Arial" pitchFamily="34" charset="0"/>
            </a:endParaRPr>
          </a:p>
          <a:p>
            <a:pPr marL="0" marR="0" lvl="0" indent="0" algn="just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fr-FR" sz="1200" i="0" u="sng" strike="noStrike" cap="none" normalizeH="0" baseline="0" dirty="0" smtClean="0">
                <a:ln>
                  <a:noFill/>
                </a:ln>
                <a:effectLst/>
                <a:latin typeface="Cambria" pitchFamily="18" charset="0"/>
                <a:ea typeface="Calibri" pitchFamily="34" charset="0"/>
                <a:cs typeface="Arial" pitchFamily="34" charset="0"/>
              </a:rPr>
              <a:t>Sujet</a:t>
            </a:r>
            <a:r>
              <a:rPr kumimoji="0" lang="fr-FR" sz="1200" i="0" u="none" strike="noStrike" cap="none" normalizeH="0" baseline="0" dirty="0" smtClean="0">
                <a:ln>
                  <a:noFill/>
                </a:ln>
                <a:effectLst/>
                <a:latin typeface="Cambria" pitchFamily="18" charset="0"/>
                <a:ea typeface="Calibri" pitchFamily="34" charset="0"/>
                <a:cs typeface="Arial" pitchFamily="34" charset="0"/>
              </a:rPr>
              <a:t> : </a:t>
            </a:r>
            <a:r>
              <a:rPr kumimoji="0" lang="fr-FR" sz="1200" u="none" strike="noStrike" cap="none" normalizeH="0" baseline="0" dirty="0" smtClean="0">
                <a:ln>
                  <a:noFill/>
                </a:ln>
                <a:effectLst/>
                <a:latin typeface="Cambria" pitchFamily="18" charset="0"/>
                <a:ea typeface="Calibri" pitchFamily="34" charset="0"/>
                <a:cs typeface="Arial" pitchFamily="34" charset="0"/>
              </a:rPr>
              <a:t>création d’un système d’asservissement</a:t>
            </a:r>
            <a:br>
              <a:rPr kumimoji="0" lang="fr-FR" sz="1200" u="none" strike="noStrike" cap="none" normalizeH="0" baseline="0" dirty="0" smtClean="0">
                <a:ln>
                  <a:noFill/>
                </a:ln>
                <a:effectLst/>
                <a:latin typeface="Cambria" pitchFamily="18" charset="0"/>
                <a:ea typeface="Calibri" pitchFamily="34" charset="0"/>
                <a:cs typeface="Arial" pitchFamily="34" charset="0"/>
              </a:rPr>
            </a:br>
            <a:r>
              <a:rPr kumimoji="0" lang="fr-FR" sz="1200" u="none" strike="noStrike" cap="none" normalizeH="0" baseline="0" dirty="0" smtClean="0">
                <a:ln>
                  <a:noFill/>
                </a:ln>
                <a:effectLst/>
                <a:latin typeface="Cambria" pitchFamily="18" charset="0"/>
                <a:ea typeface="Calibri" pitchFamily="34" charset="0"/>
                <a:cs typeface="Arial" pitchFamily="34" charset="0"/>
              </a:rPr>
              <a:t>d’éclairage en blanc dynamique,</a:t>
            </a:r>
          </a:p>
          <a:p>
            <a:pPr marL="0" marR="0" lvl="0" indent="0" algn="just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fr-FR" sz="1200" u="none" strike="noStrike" cap="none" normalizeH="0" baseline="0" dirty="0" smtClean="0">
                <a:ln>
                  <a:noFill/>
                </a:ln>
                <a:effectLst/>
                <a:latin typeface="Cambria" pitchFamily="18" charset="0"/>
                <a:ea typeface="Calibri" pitchFamily="34" charset="0"/>
                <a:cs typeface="Arial" pitchFamily="34" charset="0"/>
              </a:rPr>
              <a:t>recherche et développement,</a:t>
            </a:r>
            <a:br>
              <a:rPr kumimoji="0" lang="fr-FR" sz="1200" u="none" strike="noStrike" cap="none" normalizeH="0" baseline="0" dirty="0" smtClean="0">
                <a:ln>
                  <a:noFill/>
                </a:ln>
                <a:effectLst/>
                <a:latin typeface="Cambria" pitchFamily="18" charset="0"/>
                <a:ea typeface="Calibri" pitchFamily="34" charset="0"/>
                <a:cs typeface="Arial" pitchFamily="34" charset="0"/>
              </a:rPr>
            </a:br>
            <a:r>
              <a:rPr kumimoji="0" lang="fr-FR" sz="1200" u="none" strike="noStrike" cap="none" normalizeH="0" baseline="0" dirty="0" smtClean="0">
                <a:ln>
                  <a:noFill/>
                </a:ln>
                <a:effectLst/>
                <a:latin typeface="Cambria" pitchFamily="18" charset="0"/>
                <a:ea typeface="Calibri" pitchFamily="34" charset="0"/>
                <a:cs typeface="Arial" pitchFamily="34" charset="0"/>
              </a:rPr>
              <a:t>création de cartes électroniques avec des capteurs RGB,</a:t>
            </a:r>
            <a:br>
              <a:rPr kumimoji="0" lang="fr-FR" sz="1200" u="none" strike="noStrike" cap="none" normalizeH="0" baseline="0" dirty="0" smtClean="0">
                <a:ln>
                  <a:noFill/>
                </a:ln>
                <a:effectLst/>
                <a:latin typeface="Cambria" pitchFamily="18" charset="0"/>
                <a:ea typeface="Calibri" pitchFamily="34" charset="0"/>
                <a:cs typeface="Arial" pitchFamily="34" charset="0"/>
              </a:rPr>
            </a:br>
            <a:r>
              <a:rPr kumimoji="0" lang="fr-FR" sz="1200" u="none" strike="noStrike" cap="none" normalizeH="0" baseline="0" dirty="0" smtClean="0">
                <a:ln>
                  <a:noFill/>
                </a:ln>
                <a:effectLst/>
                <a:latin typeface="Cambria" pitchFamily="18" charset="0"/>
                <a:ea typeface="Calibri" pitchFamily="34" charset="0"/>
                <a:cs typeface="Arial" pitchFamily="34" charset="0"/>
              </a:rPr>
              <a:t>communication ZigBee et RS232.</a:t>
            </a:r>
            <a:endParaRPr kumimoji="0" lang="fr-FR" sz="1200" u="none" strike="noStrike" cap="none" normalizeH="0" baseline="0" dirty="0" smtClean="0">
              <a:ln>
                <a:noFill/>
              </a:ln>
              <a:effectLst/>
              <a:latin typeface="Cambria" pitchFamily="18" charset="0"/>
              <a:cs typeface="Arial" pitchFamily="34" charset="0"/>
            </a:endParaRPr>
          </a:p>
        </p:txBody>
      </p:sp>
      <p:sp>
        <p:nvSpPr>
          <p:cNvPr id="101" name="Rectangle 100"/>
          <p:cNvSpPr/>
          <p:nvPr/>
        </p:nvSpPr>
        <p:spPr>
          <a:xfrm>
            <a:off x="4788024" y="1988840"/>
            <a:ext cx="3744416" cy="1200329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75000"/>
                <a:lumOff val="25000"/>
              </a:schemeClr>
            </a:solidFill>
          </a:ln>
        </p:spPr>
        <p:txBody>
          <a:bodyPr wrap="square">
            <a:spAutoFit/>
          </a:bodyPr>
          <a:lstStyle/>
          <a:p>
            <a:pPr fontAlgn="base"/>
            <a:r>
              <a:rPr lang="fr-FR" sz="1200" dirty="0" smtClean="0">
                <a:latin typeface="Cambria" pitchFamily="18" charset="0"/>
              </a:rPr>
              <a:t>IST Ltd   -  du 06/2012 - 08/2012</a:t>
            </a:r>
          </a:p>
          <a:p>
            <a:pPr fontAlgn="base"/>
            <a:r>
              <a:rPr lang="fr-FR" sz="1200" dirty="0" smtClean="0">
                <a:latin typeface="Cambria" pitchFamily="18" charset="0"/>
              </a:rPr>
              <a:t>Birmingham, Angleterre</a:t>
            </a:r>
          </a:p>
          <a:p>
            <a:pPr fontAlgn="base"/>
            <a:r>
              <a:rPr lang="fr-FR" sz="1200" dirty="0" smtClean="0">
                <a:latin typeface="Cambria" pitchFamily="18" charset="0"/>
                <a:sym typeface="Wingdings"/>
              </a:rPr>
              <a:t></a:t>
            </a:r>
            <a:r>
              <a:rPr lang="fr-FR" sz="1200" dirty="0" smtClean="0">
                <a:latin typeface="Cambria" pitchFamily="18" charset="0"/>
              </a:rPr>
              <a:t>Développement d’un convertisseur de protocole de commande : DMX/DALI/Ethernet</a:t>
            </a:r>
          </a:p>
          <a:p>
            <a:pPr fontAlgn="base"/>
            <a:r>
              <a:rPr lang="fr-FR" sz="1200" dirty="0" smtClean="0">
                <a:latin typeface="Cambria" pitchFamily="18" charset="0"/>
                <a:sym typeface="Wingdings"/>
              </a:rPr>
              <a:t></a:t>
            </a:r>
            <a:r>
              <a:rPr lang="fr-FR" sz="1200" dirty="0" smtClean="0">
                <a:latin typeface="Cambria" pitchFamily="18" charset="0"/>
              </a:rPr>
              <a:t>Développement d’un driver pour LED</a:t>
            </a:r>
          </a:p>
          <a:p>
            <a:r>
              <a:rPr lang="fr-FR" sz="1200" dirty="0" smtClean="0">
                <a:latin typeface="Cambria" pitchFamily="18" charset="0"/>
                <a:sym typeface="Wingdings"/>
              </a:rPr>
              <a:t></a:t>
            </a:r>
            <a:r>
              <a:rPr lang="fr-FR" sz="1200" dirty="0" smtClean="0">
                <a:latin typeface="Cambria" pitchFamily="18" charset="0"/>
              </a:rPr>
              <a:t>Développement d’un encastré de plafond LED</a:t>
            </a:r>
            <a:endParaRPr lang="fr-FR" sz="1200" dirty="0">
              <a:latin typeface="Cambria" pitchFamily="18" charset="0"/>
            </a:endParaRPr>
          </a:p>
        </p:txBody>
      </p:sp>
      <p:sp>
        <p:nvSpPr>
          <p:cNvPr id="1029" name="Rectangle 5"/>
          <p:cNvSpPr>
            <a:spLocks noChangeArrowheads="1"/>
          </p:cNvSpPr>
          <p:nvPr/>
        </p:nvSpPr>
        <p:spPr bwMode="auto">
          <a:xfrm>
            <a:off x="3203848" y="3933056"/>
            <a:ext cx="5760640" cy="2123658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>
                <a:lumMod val="75000"/>
                <a:lumOff val="25000"/>
              </a:schemeClr>
            </a:solidFill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fr-FR" sz="1200" u="none" strike="noStrike" cap="none" normalizeH="0" baseline="0" dirty="0" smtClean="0">
                <a:ln>
                  <a:noFill/>
                </a:ln>
                <a:effectLst/>
                <a:latin typeface="Cambria" pitchFamily="18" charset="0"/>
                <a:ea typeface="Times New Roman" pitchFamily="18" charset="0"/>
                <a:cs typeface="Segoe UI" pitchFamily="34" charset="0"/>
              </a:rPr>
              <a:t>Apprenti ingénieur en électronique</a:t>
            </a:r>
            <a:endParaRPr kumimoji="0" lang="fr-FR" sz="1200" u="none" strike="noStrike" cap="none" normalizeH="0" baseline="0" dirty="0" smtClean="0">
              <a:ln>
                <a:noFill/>
              </a:ln>
              <a:effectLst/>
              <a:latin typeface="Cambria" pitchFamily="18" charset="0"/>
              <a:cs typeface="Arial" pitchFamily="34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fr-FR" sz="1200" u="none" strike="noStrike" cap="none" normalizeH="0" baseline="0" dirty="0" smtClean="0">
                <a:ln>
                  <a:noFill/>
                </a:ln>
                <a:effectLst/>
                <a:latin typeface="Cambria" pitchFamily="18" charset="0"/>
                <a:ea typeface="Times New Roman" pitchFamily="18" charset="0"/>
                <a:cs typeface="Segoe UI" pitchFamily="34" charset="0"/>
              </a:rPr>
              <a:t>EI CESI de Toulouse, France</a:t>
            </a:r>
            <a:br>
              <a:rPr kumimoji="0" lang="fr-FR" sz="1200" u="none" strike="noStrike" cap="none" normalizeH="0" baseline="0" dirty="0" smtClean="0">
                <a:ln>
                  <a:noFill/>
                </a:ln>
                <a:effectLst/>
                <a:latin typeface="Cambria" pitchFamily="18" charset="0"/>
                <a:ea typeface="Times New Roman" pitchFamily="18" charset="0"/>
                <a:cs typeface="Segoe UI" pitchFamily="34" charset="0"/>
              </a:rPr>
            </a:br>
            <a:r>
              <a:rPr kumimoji="0" lang="fr-FR" sz="1200" u="none" strike="noStrike" cap="none" normalizeH="0" baseline="0" dirty="0" smtClean="0">
                <a:ln>
                  <a:noFill/>
                </a:ln>
                <a:effectLst/>
                <a:latin typeface="Cambria" pitchFamily="18" charset="0"/>
                <a:ea typeface="Times New Roman" pitchFamily="18" charset="0"/>
                <a:cs typeface="Segoe UI" pitchFamily="34" charset="0"/>
              </a:rPr>
              <a:t>NEOLUX entreprise spécialisée dans les solutions</a:t>
            </a:r>
            <a:r>
              <a:rPr kumimoji="0" lang="fr-FR" sz="1200" u="none" strike="noStrike" cap="none" normalizeH="0" dirty="0" smtClean="0">
                <a:ln>
                  <a:noFill/>
                </a:ln>
                <a:effectLst/>
                <a:latin typeface="Cambria" pitchFamily="18" charset="0"/>
                <a:ea typeface="Times New Roman" pitchFamily="18" charset="0"/>
                <a:cs typeface="Segoe UI" pitchFamily="34" charset="0"/>
              </a:rPr>
              <a:t> </a:t>
            </a:r>
            <a:r>
              <a:rPr kumimoji="0" lang="fr-FR" sz="1200" u="none" strike="noStrike" cap="none" normalizeH="0" baseline="0" dirty="0" smtClean="0">
                <a:ln>
                  <a:noFill/>
                </a:ln>
                <a:effectLst/>
                <a:latin typeface="Cambria" pitchFamily="18" charset="0"/>
                <a:ea typeface="Times New Roman" pitchFamily="18" charset="0"/>
                <a:cs typeface="Segoe UI" pitchFamily="34" charset="0"/>
              </a:rPr>
              <a:t>d’éclairage à LED, Le Breuil, France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lang="fr-FR" sz="1200" dirty="0" smtClean="0">
              <a:latin typeface="Cambria" pitchFamily="18" charset="0"/>
              <a:cs typeface="Segoe UI" pitchFamily="34" charset="0"/>
            </a:endParaRPr>
          </a:p>
          <a:p>
            <a:pPr fontAlgn="base"/>
            <a:r>
              <a:rPr lang="fr-FR" sz="1200" dirty="0" smtClean="0">
                <a:latin typeface="Cambria" pitchFamily="18" charset="0"/>
              </a:rPr>
              <a:t>Responsable de différents projets d’éclairage :</a:t>
            </a:r>
          </a:p>
          <a:p>
            <a:pPr fontAlgn="base"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Conception de luminaires LED pour le domaine médical</a:t>
            </a:r>
          </a:p>
          <a:p>
            <a:pPr fontAlgn="base"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Conception de dalles de LED pour du rétro éclairage</a:t>
            </a:r>
          </a:p>
          <a:p>
            <a:pPr fontAlgn="base"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Conception de MCPCB avec LED pour de l’éclairage de bâtiment</a:t>
            </a:r>
          </a:p>
          <a:p>
            <a:pPr fontAlgn="base"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Maintenance et Assemblage de produits</a:t>
            </a:r>
          </a:p>
          <a:p>
            <a:pPr fontAlgn="base"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Participation à des actions de maintenance, SAV</a:t>
            </a:r>
          </a:p>
          <a:p>
            <a:pPr fontAlgn="base"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 conception d’un projecteur muséographique innovant (sujet de fin année)</a:t>
            </a:r>
          </a:p>
        </p:txBody>
      </p:sp>
      <p:sp>
        <p:nvSpPr>
          <p:cNvPr id="105" name="Rectangle 104"/>
          <p:cNvSpPr/>
          <p:nvPr/>
        </p:nvSpPr>
        <p:spPr>
          <a:xfrm>
            <a:off x="1907704" y="5445224"/>
            <a:ext cx="4572000" cy="646331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75000"/>
                <a:lumOff val="25000"/>
              </a:schemeClr>
            </a:solidFill>
          </a:ln>
        </p:spPr>
        <p:txBody>
          <a:bodyPr>
            <a:spAutoFit/>
          </a:bodyPr>
          <a:lstStyle/>
          <a:p>
            <a:r>
              <a:rPr lang="fr-FR" sz="1200" dirty="0" smtClean="0">
                <a:latin typeface="Cambria" pitchFamily="18" charset="0"/>
              </a:rPr>
              <a:t>Génie électrique et informatique industrielle</a:t>
            </a:r>
            <a:br>
              <a:rPr lang="fr-FR" sz="1200" dirty="0" smtClean="0">
                <a:latin typeface="Cambria" pitchFamily="18" charset="0"/>
              </a:rPr>
            </a:br>
            <a:r>
              <a:rPr lang="fr-FR" sz="1200" dirty="0" smtClean="0">
                <a:latin typeface="Cambria" pitchFamily="18" charset="0"/>
              </a:rPr>
              <a:t>IUT Tours</a:t>
            </a:r>
            <a:br>
              <a:rPr lang="fr-FR" sz="1200" dirty="0" smtClean="0">
                <a:latin typeface="Cambria" pitchFamily="18" charset="0"/>
              </a:rPr>
            </a:br>
            <a:r>
              <a:rPr lang="fr-FR" sz="1200" dirty="0" smtClean="0">
                <a:latin typeface="Cambria" pitchFamily="18" charset="0"/>
              </a:rPr>
              <a:t>2008-2010</a:t>
            </a:r>
            <a:endParaRPr lang="fr-FR" sz="1200" dirty="0">
              <a:latin typeface="Cambria" pitchFamily="18" charset="0"/>
            </a:endParaRPr>
          </a:p>
        </p:txBody>
      </p:sp>
      <p:sp>
        <p:nvSpPr>
          <p:cNvPr id="107" name="Rectangle 106"/>
          <p:cNvSpPr/>
          <p:nvPr/>
        </p:nvSpPr>
        <p:spPr>
          <a:xfrm>
            <a:off x="611560" y="5445224"/>
            <a:ext cx="4572000" cy="646331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75000"/>
                <a:lumOff val="25000"/>
              </a:schemeClr>
            </a:solidFill>
          </a:ln>
        </p:spPr>
        <p:txBody>
          <a:bodyPr>
            <a:spAutoFit/>
          </a:bodyPr>
          <a:lstStyle/>
          <a:p>
            <a:r>
              <a:rPr lang="fr-FR" sz="1200" dirty="0" smtClean="0">
                <a:latin typeface="Cambria" pitchFamily="18" charset="0"/>
              </a:rPr>
              <a:t>Génie électronique – mention bien</a:t>
            </a:r>
            <a:br>
              <a:rPr lang="fr-FR" sz="1200" dirty="0" smtClean="0">
                <a:latin typeface="Cambria" pitchFamily="18" charset="0"/>
              </a:rPr>
            </a:br>
            <a:r>
              <a:rPr lang="fr-FR" sz="1200" dirty="0" smtClean="0">
                <a:latin typeface="Cambria" pitchFamily="18" charset="0"/>
              </a:rPr>
              <a:t>Lycée Augustin Thierry      Blois</a:t>
            </a:r>
            <a:br>
              <a:rPr lang="fr-FR" sz="1200" dirty="0" smtClean="0">
                <a:latin typeface="Cambria" pitchFamily="18" charset="0"/>
              </a:rPr>
            </a:br>
            <a:r>
              <a:rPr lang="fr-FR" sz="1200" dirty="0" smtClean="0">
                <a:latin typeface="Cambria" pitchFamily="18" charset="0"/>
              </a:rPr>
              <a:t>2006-2008</a:t>
            </a:r>
            <a:endParaRPr lang="fr-FR" sz="1200" dirty="0">
              <a:latin typeface="Cambria" pitchFamily="18" charset="0"/>
            </a:endParaRPr>
          </a:p>
        </p:txBody>
      </p:sp>
      <p:sp>
        <p:nvSpPr>
          <p:cNvPr id="108" name="ZoneTexte 107"/>
          <p:cNvSpPr txBox="1"/>
          <p:nvPr/>
        </p:nvSpPr>
        <p:spPr>
          <a:xfrm>
            <a:off x="7452320" y="3789040"/>
            <a:ext cx="96372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b="1" dirty="0" smtClean="0">
                <a:latin typeface="Cambria" pitchFamily="18" charset="0"/>
              </a:rPr>
              <a:t>Années</a:t>
            </a:r>
            <a:endParaRPr lang="fr-FR" b="1" dirty="0">
              <a:latin typeface="Cambria" pitchFamily="18" charset="0"/>
            </a:endParaRPr>
          </a:p>
        </p:txBody>
      </p:sp>
      <p:sp>
        <p:nvSpPr>
          <p:cNvPr id="103" name="ZoneTexte 102"/>
          <p:cNvSpPr txBox="1"/>
          <p:nvPr/>
        </p:nvSpPr>
        <p:spPr>
          <a:xfrm>
            <a:off x="3217056" y="1196752"/>
            <a:ext cx="5926944" cy="4893647"/>
          </a:xfrm>
          <a:prstGeom prst="rect">
            <a:avLst/>
          </a:prstGeom>
          <a:solidFill>
            <a:schemeClr val="bg1"/>
          </a:solidFill>
          <a:ln>
            <a:solidFill>
              <a:schemeClr val="tx1">
                <a:lumMod val="75000"/>
                <a:lumOff val="25000"/>
              </a:schemeClr>
            </a:solidFill>
          </a:ln>
        </p:spPr>
        <p:txBody>
          <a:bodyPr wrap="none" rtlCol="0">
            <a:spAutoFit/>
          </a:bodyPr>
          <a:lstStyle/>
          <a:p>
            <a:r>
              <a:rPr lang="fr-FR" sz="1200" b="1" dirty="0" smtClean="0">
                <a:latin typeface="Cambria" pitchFamily="18" charset="0"/>
              </a:rPr>
              <a:t>Responsable d’un laboratoire de photométrie :</a:t>
            </a:r>
          </a:p>
          <a:p>
            <a:pPr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 Maintenir en activité le laboratoire :</a:t>
            </a:r>
          </a:p>
          <a:p>
            <a:r>
              <a:rPr lang="fr-FR" sz="1200" dirty="0" smtClean="0">
                <a:latin typeface="Cambria" pitchFamily="18" charset="0"/>
              </a:rPr>
              <a:t>luxmètre, spectroradiomètre, goniophotomètre à champ proche</a:t>
            </a:r>
          </a:p>
          <a:p>
            <a:pPr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 Mesures : éclairement lumineux, indice de rendu des couleurs,</a:t>
            </a:r>
          </a:p>
          <a:p>
            <a:r>
              <a:rPr lang="fr-FR" sz="1200" dirty="0" smtClean="0">
                <a:latin typeface="Cambria" pitchFamily="18" charset="0"/>
              </a:rPr>
              <a:t>température de couleur proximale, coordonnées chromatiques x y &amp; u’ v’</a:t>
            </a:r>
          </a:p>
          <a:p>
            <a:r>
              <a:rPr lang="fr-FR" sz="1200" dirty="0" smtClean="0">
                <a:latin typeface="Cambria" pitchFamily="18" charset="0"/>
              </a:rPr>
              <a:t>flux lumineux, ouverture angulaire, luminance lumineuse</a:t>
            </a:r>
          </a:p>
          <a:p>
            <a:r>
              <a:rPr lang="fr-FR" sz="1200" b="1" dirty="0" smtClean="0">
                <a:latin typeface="Cambria" pitchFamily="18" charset="0"/>
              </a:rPr>
              <a:t>Chef de projet R&amp;D :</a:t>
            </a:r>
          </a:p>
          <a:p>
            <a:pPr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 Projet client :</a:t>
            </a:r>
          </a:p>
          <a:p>
            <a:pPr lvl="1"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 Contact client, définition du CDC</a:t>
            </a:r>
          </a:p>
          <a:p>
            <a:pPr lvl="1"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Développement de produits sur mesure ou conseil de produit standard</a:t>
            </a:r>
          </a:p>
          <a:p>
            <a:pPr lvl="1"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 Préconisation de pilotage (1-10V / DALI / Variateur de phase / DMX)</a:t>
            </a:r>
          </a:p>
          <a:p>
            <a:pPr lvl="1"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Préconisation d’installation (câblage et mise ne œuvre des luminaires)</a:t>
            </a:r>
          </a:p>
          <a:p>
            <a:pPr lvl="1"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 Sélection des sous-traitants</a:t>
            </a:r>
          </a:p>
          <a:p>
            <a:pPr lvl="1"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 Gestion de budget, production, délais</a:t>
            </a:r>
          </a:p>
          <a:p>
            <a:pPr lvl="1"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 Suivi de contrôle qualité</a:t>
            </a:r>
          </a:p>
          <a:p>
            <a:pPr lvl="1"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 Suivi de livraison et facturation</a:t>
            </a:r>
          </a:p>
          <a:p>
            <a:pPr lvl="1"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 SAV et/ou support technique</a:t>
            </a:r>
          </a:p>
          <a:p>
            <a:pPr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Projet interne (développement de gammes produits) :</a:t>
            </a:r>
          </a:p>
          <a:p>
            <a:pPr lvl="1"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 Analyse du marché, définition de CDC</a:t>
            </a:r>
          </a:p>
          <a:p>
            <a:pPr lvl="1"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 Développement de produits sur mesure et/ou mise à jour des gammes produits</a:t>
            </a:r>
          </a:p>
          <a:p>
            <a:pPr lvl="1"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 Sélection des sous-traitants</a:t>
            </a:r>
          </a:p>
          <a:p>
            <a:pPr lvl="1"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Rédaction de fiche technique / nomenclature de fabrication</a:t>
            </a:r>
          </a:p>
          <a:p>
            <a:pPr lvl="1"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 Gestion de budget, production, délais</a:t>
            </a:r>
          </a:p>
          <a:p>
            <a:pPr lvl="1"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 Suivi de contrôle qualité</a:t>
            </a:r>
          </a:p>
          <a:p>
            <a:pPr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 Support technique pour l’équipe marketing et commerciale</a:t>
            </a:r>
          </a:p>
          <a:p>
            <a:pPr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 Participation aux formation sur la photométrie et les techniques de pilotages</a:t>
            </a:r>
          </a:p>
        </p:txBody>
      </p:sp>
      <p:sp>
        <p:nvSpPr>
          <p:cNvPr id="102" name="Flèche droite à entaille 101">
            <a:hlinkClick r:id="rId5" action="ppaction://hlinksldjump"/>
          </p:cNvPr>
          <p:cNvSpPr/>
          <p:nvPr/>
        </p:nvSpPr>
        <p:spPr>
          <a:xfrm>
            <a:off x="8532440" y="6408712"/>
            <a:ext cx="504056" cy="404664"/>
          </a:xfrm>
          <a:prstGeom prst="notchedRightArrow">
            <a:avLst/>
          </a:prstGeom>
        </p:spPr>
        <p:style>
          <a:lnRef idx="0">
            <a:schemeClr val="dk1"/>
          </a:lnRef>
          <a:fillRef idx="3">
            <a:schemeClr val="dk1"/>
          </a:fillRef>
          <a:effectRef idx="3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111" name="ZoneTexte 110">
            <a:hlinkClick r:id="rId6" action="ppaction://hlinksldjump"/>
          </p:cNvPr>
          <p:cNvSpPr txBox="1"/>
          <p:nvPr/>
        </p:nvSpPr>
        <p:spPr>
          <a:xfrm>
            <a:off x="2627784" y="260648"/>
            <a:ext cx="2304256" cy="400110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solidFill>
              <a:schemeClr val="bg1">
                <a:lumMod val="85000"/>
              </a:schemeClr>
            </a:solidFill>
          </a:ln>
          <a:effectLst>
            <a:outerShdw blurRad="50800" dist="38100" dir="18900000" algn="bl" rotWithShape="0">
              <a:prstClr val="black">
                <a:alpha val="40000"/>
              </a:prstClr>
            </a:outerShdw>
          </a:effectLst>
        </p:spPr>
        <p:txBody>
          <a:bodyPr wrap="square" rtlCol="0">
            <a:spAutoFit/>
          </a:bodyPr>
          <a:lstStyle/>
          <a:p>
            <a:r>
              <a:rPr lang="fr-FR" sz="2000" b="1" dirty="0" smtClean="0">
                <a:latin typeface="Cambria" pitchFamily="18" charset="0"/>
              </a:rPr>
              <a:t>CV format papier</a:t>
            </a:r>
            <a:endParaRPr lang="fr-FR" sz="2000" b="1" dirty="0">
              <a:latin typeface="Cambria" pitchFamily="18" charset="0"/>
            </a:endParaRPr>
          </a:p>
        </p:txBody>
      </p:sp>
      <p:cxnSp>
        <p:nvCxnSpPr>
          <p:cNvPr id="112" name="Connecteur droit 111"/>
          <p:cNvCxnSpPr/>
          <p:nvPr/>
        </p:nvCxnSpPr>
        <p:spPr>
          <a:xfrm>
            <a:off x="3347864" y="2420888"/>
            <a:ext cx="0" cy="288032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113" name="ZoneTexte 112"/>
          <p:cNvSpPr txBox="1"/>
          <p:nvPr/>
        </p:nvSpPr>
        <p:spPr>
          <a:xfrm>
            <a:off x="5364088" y="179348"/>
            <a:ext cx="344972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b="1" dirty="0" smtClean="0">
                <a:latin typeface="Cambria" pitchFamily="18" charset="0"/>
              </a:rPr>
              <a:t>AQUISITION DE COMPETENCES</a:t>
            </a:r>
          </a:p>
        </p:txBody>
      </p:sp>
      <p:grpSp>
        <p:nvGrpSpPr>
          <p:cNvPr id="116" name="Groupe 115"/>
          <p:cNvGrpSpPr/>
          <p:nvPr/>
        </p:nvGrpSpPr>
        <p:grpSpPr>
          <a:xfrm>
            <a:off x="201320" y="1177007"/>
            <a:ext cx="594657" cy="307777"/>
            <a:chOff x="201320" y="1177007"/>
            <a:chExt cx="594657" cy="307777"/>
          </a:xfrm>
        </p:grpSpPr>
        <p:sp>
          <p:nvSpPr>
            <p:cNvPr id="114" name="ZoneTexte 113"/>
            <p:cNvSpPr txBox="1"/>
            <p:nvPr/>
          </p:nvSpPr>
          <p:spPr>
            <a:xfrm>
              <a:off x="201320" y="1177007"/>
              <a:ext cx="482248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sz="1400" dirty="0" smtClean="0">
                  <a:latin typeface="Cambria" pitchFamily="18" charset="0"/>
                </a:rPr>
                <a:t>info</a:t>
              </a:r>
              <a:endParaRPr lang="fr-FR" sz="1400" dirty="0">
                <a:latin typeface="Cambria" pitchFamily="18" charset="0"/>
              </a:endParaRPr>
            </a:p>
          </p:txBody>
        </p:sp>
        <p:sp>
          <p:nvSpPr>
            <p:cNvPr id="115" name="Flèche gauche 114"/>
            <p:cNvSpPr/>
            <p:nvPr/>
          </p:nvSpPr>
          <p:spPr>
            <a:xfrm rot="13712004">
              <a:off x="611422" y="1228466"/>
              <a:ext cx="171434" cy="197677"/>
            </a:xfrm>
            <a:prstGeom prst="leftArrow">
              <a:avLst/>
            </a:prstGeom>
            <a:solidFill>
              <a:schemeClr val="bg1">
                <a:lumMod val="85000"/>
              </a:schemeClr>
            </a:solidFill>
            <a:ln w="635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/>
            </a:p>
          </p:txBody>
        </p:sp>
      </p:grpSp>
      <p:sp>
        <p:nvSpPr>
          <p:cNvPr id="161" name="Rectangle 160"/>
          <p:cNvSpPr/>
          <p:nvPr/>
        </p:nvSpPr>
        <p:spPr>
          <a:xfrm>
            <a:off x="179512" y="1196752"/>
            <a:ext cx="720080" cy="288032"/>
          </a:xfrm>
          <a:prstGeom prst="rect">
            <a:avLst/>
          </a:prstGeom>
          <a:noFill/>
          <a:ln w="9525">
            <a:solidFill>
              <a:schemeClr val="bg1">
                <a:lumMod val="8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grpSp>
        <p:nvGrpSpPr>
          <p:cNvPr id="104" name="Groupe 103"/>
          <p:cNvGrpSpPr/>
          <p:nvPr/>
        </p:nvGrpSpPr>
        <p:grpSpPr>
          <a:xfrm>
            <a:off x="0" y="1484784"/>
            <a:ext cx="6047656" cy="1828800"/>
            <a:chOff x="0" y="1124744"/>
            <a:chExt cx="6047656" cy="1828800"/>
          </a:xfrm>
        </p:grpSpPr>
        <p:pic>
          <p:nvPicPr>
            <p:cNvPr id="84" name="Image 0" descr="photos_indetité - Copie.jpg"/>
            <p:cNvPicPr>
              <a:picLocks noChangeArrowheads="1"/>
            </p:cNvPicPr>
            <p:nvPr/>
          </p:nvPicPr>
          <p:blipFill>
            <a:blip r:embed="rId7" cstate="print"/>
            <a:srcRect l="-443" t="-652" r="-577" b="-891"/>
            <a:stretch>
              <a:fillRect/>
            </a:stretch>
          </p:blipFill>
          <p:spPr bwMode="auto">
            <a:xfrm>
              <a:off x="0" y="1124744"/>
              <a:ext cx="1446213" cy="1828800"/>
            </a:xfrm>
            <a:prstGeom prst="rect">
              <a:avLst/>
            </a:prstGeom>
            <a:solidFill>
              <a:schemeClr val="bg1"/>
            </a:solidFill>
            <a:ln w="9525">
              <a:noFill/>
              <a:miter lim="800000"/>
              <a:headEnd/>
              <a:tailEnd/>
            </a:ln>
          </p:spPr>
        </p:pic>
        <p:pic>
          <p:nvPicPr>
            <p:cNvPr id="2" name="Picture 3"/>
            <p:cNvPicPr>
              <a:picLocks noChangeAspect="1" noChangeArrowheads="1"/>
            </p:cNvPicPr>
            <p:nvPr/>
          </p:nvPicPr>
          <p:blipFill>
            <a:blip r:embed="rId8" cstate="print"/>
            <a:srcRect/>
            <a:stretch>
              <a:fillRect/>
            </a:stretch>
          </p:blipFill>
          <p:spPr bwMode="auto">
            <a:xfrm>
              <a:off x="1547664" y="1484784"/>
              <a:ext cx="614363" cy="614363"/>
            </a:xfrm>
            <a:prstGeom prst="rect">
              <a:avLst/>
            </a:prstGeom>
            <a:solidFill>
              <a:schemeClr val="bg1"/>
            </a:solidFill>
            <a:ln w="9525">
              <a:noFill/>
              <a:miter lim="800000"/>
              <a:headEnd/>
              <a:tailEnd/>
            </a:ln>
          </p:spPr>
        </p:pic>
        <p:sp>
          <p:nvSpPr>
            <p:cNvPr id="86" name="Rectangle 85"/>
            <p:cNvSpPr/>
            <p:nvPr/>
          </p:nvSpPr>
          <p:spPr>
            <a:xfrm>
              <a:off x="1475656" y="1124744"/>
              <a:ext cx="4572000" cy="307777"/>
            </a:xfrm>
            <a:prstGeom prst="rect">
              <a:avLst/>
            </a:prstGeom>
            <a:solidFill>
              <a:schemeClr val="bg1"/>
            </a:solidFill>
          </p:spPr>
          <p:txBody>
            <a:bodyPr>
              <a:spAutoFit/>
            </a:bodyPr>
            <a:lstStyle/>
            <a:p>
              <a:r>
                <a:rPr lang="fr-FR" sz="1400" u="sng" dirty="0" smtClean="0">
                  <a:latin typeface="Cambria" pitchFamily="18" charset="0"/>
                  <a:hlinkClick r:id="rId4"/>
                </a:rPr>
                <a:t>http://romainbouquet.wix.com/romainbouquet</a:t>
              </a:r>
              <a:endParaRPr lang="fr-FR" sz="1400" dirty="0">
                <a:latin typeface="Cambria" pitchFamily="18" charset="0"/>
              </a:endParaRPr>
            </a:p>
          </p:txBody>
        </p:sp>
      </p:grpSp>
    </p:spTree>
  </p:cSld>
  <p:clrMapOvr>
    <a:masterClrMapping/>
  </p:clrMapOvr>
  <p:transition advClick="0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8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8" dur="500" fill="hold"/>
                                        <p:tgtEl>
                                          <p:spTgt spid="8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66FF66"/>
                                      </p:to>
                                    </p:animClr>
                                    <p:set>
                                      <p:cBhvr>
                                        <p:cTn id="9" dur="500" fill="hold"/>
                                        <p:tgtEl>
                                          <p:spTgt spid="8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0" dur="500" fill="hold"/>
                                        <p:tgtEl>
                                          <p:spTgt spid="88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6" dur="500" fill="hold"/>
                                        <p:tgtEl>
                                          <p:spTgt spid="8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bg2"/>
                                      </p:to>
                                    </p:animClr>
                                    <p:set>
                                      <p:cBhvr>
                                        <p:cTn id="17" dur="500" fill="hold"/>
                                        <p:tgtEl>
                                          <p:spTgt spid="8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8" dur="500" fill="hold"/>
                                        <p:tgtEl>
                                          <p:spTgt spid="88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8"/>
                  </p:tgtEl>
                </p:cond>
              </p:nextCondLst>
            </p:seq>
            <p:seq concurrent="1" nextAc="seek">
              <p:cTn id="19" restart="whenNotActive" fill="hold" evtFilter="cancelBubble" nodeType="interactiveSeq">
                <p:stCondLst>
                  <p:cond evt="onClick" delay="0">
                    <p:tgtEl>
                      <p:spTgt spid="9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0" fill="hold">
                      <p:stCondLst>
                        <p:cond delay="0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4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25" dur="500" fill="hold"/>
                                        <p:tgtEl>
                                          <p:spTgt spid="9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66FF66"/>
                                      </p:to>
                                    </p:animClr>
                                    <p:set>
                                      <p:cBhvr>
                                        <p:cTn id="26" dur="500" fill="hold"/>
                                        <p:tgtEl>
                                          <p:spTgt spid="9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27" dur="500" fill="hold"/>
                                        <p:tgtEl>
                                          <p:spTgt spid="9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2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33" dur="500" fill="hold"/>
                                        <p:tgtEl>
                                          <p:spTgt spid="9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bg2"/>
                                      </p:to>
                                    </p:animClr>
                                    <p:set>
                                      <p:cBhvr>
                                        <p:cTn id="34" dur="500" fill="hold"/>
                                        <p:tgtEl>
                                          <p:spTgt spid="9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35" dur="500" fill="hold"/>
                                        <p:tgtEl>
                                          <p:spTgt spid="9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1"/>
                  </p:tgtEl>
                </p:cond>
              </p:nextCondLst>
            </p:seq>
            <p:seq concurrent="1" nextAc="seek">
              <p:cTn id="36" restart="whenNotActive" fill="hold" evtFilter="cancelBubble" nodeType="interactiveSeq">
                <p:stCondLst>
                  <p:cond evt="onClick" delay="0">
                    <p:tgtEl>
                      <p:spTgt spid="9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7" fill="hold">
                      <p:stCondLst>
                        <p:cond delay="0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42" dur="500" fill="hold"/>
                                        <p:tgtEl>
                                          <p:spTgt spid="9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66FF66"/>
                                      </p:to>
                                    </p:animClr>
                                    <p:set>
                                      <p:cBhvr>
                                        <p:cTn id="43" dur="500" fill="hold"/>
                                        <p:tgtEl>
                                          <p:spTgt spid="9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44" dur="500" fill="hold"/>
                                        <p:tgtEl>
                                          <p:spTgt spid="9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50" dur="500" fill="hold"/>
                                        <p:tgtEl>
                                          <p:spTgt spid="9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bg2"/>
                                      </p:to>
                                    </p:animClr>
                                    <p:set>
                                      <p:cBhvr>
                                        <p:cTn id="51" dur="500" fill="hold"/>
                                        <p:tgtEl>
                                          <p:spTgt spid="9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52" dur="500" fill="hold"/>
                                        <p:tgtEl>
                                          <p:spTgt spid="9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5"/>
                  </p:tgtEl>
                </p:cond>
              </p:nextCondLst>
            </p:seq>
            <p:seq concurrent="1" nextAc="seek">
              <p:cTn id="53" restart="whenNotActive" fill="hold" evtFilter="cancelBubble" nodeType="interactiveSeq">
                <p:stCondLst>
                  <p:cond evt="onClick" delay="0">
                    <p:tgtEl>
                      <p:spTgt spid="9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4" fill="hold">
                      <p:stCondLst>
                        <p:cond delay="0"/>
                      </p:stCondLst>
                      <p:childTnLst>
                        <p:par>
                          <p:cTn id="55" fill="hold">
                            <p:stCondLst>
                              <p:cond delay="0"/>
                            </p:stCondLst>
                            <p:childTnLst>
                              <p:par>
                                <p:cTn id="5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8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59" dur="500" fill="hold"/>
                                        <p:tgtEl>
                                          <p:spTgt spid="9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66FF66"/>
                                      </p:to>
                                    </p:animClr>
                                    <p:set>
                                      <p:cBhvr>
                                        <p:cTn id="60" dur="500" fill="hold"/>
                                        <p:tgtEl>
                                          <p:spTgt spid="9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61" dur="500" fill="hold"/>
                                        <p:tgtEl>
                                          <p:spTgt spid="98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2" fill="hold">
                      <p:stCondLst>
                        <p:cond delay="indefinite"/>
                      </p:stCondLst>
                      <p:childTnLst>
                        <p:par>
                          <p:cTn id="63" fill="hold">
                            <p:stCondLst>
                              <p:cond delay="0"/>
                            </p:stCondLst>
                            <p:childTnLst>
                              <p:par>
                                <p:cTn id="64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6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67" dur="500" fill="hold"/>
                                        <p:tgtEl>
                                          <p:spTgt spid="9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bg2"/>
                                      </p:to>
                                    </p:animClr>
                                    <p:set>
                                      <p:cBhvr>
                                        <p:cTn id="68" dur="500" fill="hold"/>
                                        <p:tgtEl>
                                          <p:spTgt spid="9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69" dur="500" fill="hold"/>
                                        <p:tgtEl>
                                          <p:spTgt spid="98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8"/>
                  </p:tgtEl>
                </p:cond>
              </p:nextCondLst>
            </p:seq>
            <p:seq concurrent="1" nextAc="seek">
              <p:cTn id="70" restart="whenNotActive" fill="hold" evtFilter="cancelBubble" nodeType="interactiveSeq">
                <p:stCondLst>
                  <p:cond evt="onClick" delay="0">
                    <p:tgtEl>
                      <p:spTgt spid="20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1" fill="hold">
                      <p:stCondLst>
                        <p:cond delay="0"/>
                      </p:stCondLst>
                      <p:childTnLst>
                        <p:par>
                          <p:cTn id="72" fill="hold">
                            <p:stCondLst>
                              <p:cond delay="0"/>
                            </p:stCondLst>
                            <p:childTnLst>
                              <p:par>
                                <p:cTn id="7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5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76" dur="500" fill="hold"/>
                                        <p:tgtEl>
                                          <p:spTgt spid="20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66FF66"/>
                                      </p:to>
                                    </p:animClr>
                                    <p:set>
                                      <p:cBhvr>
                                        <p:cTn id="77" dur="500" fill="hold"/>
                                        <p:tgtEl>
                                          <p:spTgt spid="20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78" dur="500" fill="hold"/>
                                        <p:tgtEl>
                                          <p:spTgt spid="207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9" fill="hold">
                      <p:stCondLst>
                        <p:cond delay="indefinite"/>
                      </p:stCondLst>
                      <p:childTnLst>
                        <p:par>
                          <p:cTn id="80" fill="hold">
                            <p:stCondLst>
                              <p:cond delay="0"/>
                            </p:stCondLst>
                            <p:childTnLst>
                              <p:par>
                                <p:cTn id="81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3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84" dur="500" fill="hold"/>
                                        <p:tgtEl>
                                          <p:spTgt spid="20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bg2"/>
                                      </p:to>
                                    </p:animClr>
                                    <p:set>
                                      <p:cBhvr>
                                        <p:cTn id="85" dur="500" fill="hold"/>
                                        <p:tgtEl>
                                          <p:spTgt spid="20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86" dur="500" fill="hold"/>
                                        <p:tgtEl>
                                          <p:spTgt spid="207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07"/>
                  </p:tgtEl>
                </p:cond>
              </p:nextCondLst>
            </p:seq>
            <p:seq concurrent="1" nextAc="seek">
              <p:cTn id="87" restart="whenNotActive" fill="hold" evtFilter="cancelBubble" nodeType="interactiveSeq">
                <p:stCondLst>
                  <p:cond evt="onClick" delay="0">
                    <p:tgtEl>
                      <p:spTgt spid="20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8" fill="hold">
                      <p:stCondLst>
                        <p:cond delay="0"/>
                      </p:stCondLst>
                      <p:childTnLst>
                        <p:par>
                          <p:cTn id="89" fill="hold">
                            <p:stCondLst>
                              <p:cond delay="0"/>
                            </p:stCondLst>
                            <p:childTnLst>
                              <p:par>
                                <p:cTn id="9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2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93" dur="500" fill="hold"/>
                                        <p:tgtEl>
                                          <p:spTgt spid="20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66FF66"/>
                                      </p:to>
                                    </p:animClr>
                                    <p:set>
                                      <p:cBhvr>
                                        <p:cTn id="94" dur="500" fill="hold"/>
                                        <p:tgtEl>
                                          <p:spTgt spid="20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95" dur="500" fill="hold"/>
                                        <p:tgtEl>
                                          <p:spTgt spid="204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6" fill="hold">
                      <p:stCondLst>
                        <p:cond delay="indefinite"/>
                      </p:stCondLst>
                      <p:childTnLst>
                        <p:par>
                          <p:cTn id="97" fill="hold">
                            <p:stCondLst>
                              <p:cond delay="0"/>
                            </p:stCondLst>
                            <p:childTnLst>
                              <p:par>
                                <p:cTn id="98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0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01" dur="500" fill="hold"/>
                                        <p:tgtEl>
                                          <p:spTgt spid="20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bg2"/>
                                      </p:to>
                                    </p:animClr>
                                    <p:set>
                                      <p:cBhvr>
                                        <p:cTn id="102" dur="500" fill="hold"/>
                                        <p:tgtEl>
                                          <p:spTgt spid="20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03" dur="500" fill="hold"/>
                                        <p:tgtEl>
                                          <p:spTgt spid="204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04"/>
                  </p:tgtEl>
                </p:cond>
              </p:nextCondLst>
            </p:seq>
            <p:seq concurrent="1" nextAc="seek">
              <p:cTn id="104" restart="whenNotActive" fill="hold" evtFilter="cancelBubble" nodeType="interactiveSeq">
                <p:stCondLst>
                  <p:cond evt="onClick" delay="0">
                    <p:tgtEl>
                      <p:spTgt spid="20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5" fill="hold">
                      <p:stCondLst>
                        <p:cond delay="0"/>
                      </p:stCondLst>
                      <p:childTnLst>
                        <p:par>
                          <p:cTn id="106" fill="hold">
                            <p:stCondLst>
                              <p:cond delay="0"/>
                            </p:stCondLst>
                            <p:childTnLst>
                              <p:par>
                                <p:cTn id="10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9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10" dur="500" fill="hold"/>
                                        <p:tgtEl>
                                          <p:spTgt spid="20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66FF66"/>
                                      </p:to>
                                    </p:animClr>
                                    <p:set>
                                      <p:cBhvr>
                                        <p:cTn id="111" dur="500" fill="hold"/>
                                        <p:tgtEl>
                                          <p:spTgt spid="20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12" dur="500" fill="hold"/>
                                        <p:tgtEl>
                                          <p:spTgt spid="203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3" fill="hold">
                      <p:stCondLst>
                        <p:cond delay="indefinite"/>
                      </p:stCondLst>
                      <p:childTnLst>
                        <p:par>
                          <p:cTn id="114" fill="hold">
                            <p:stCondLst>
                              <p:cond delay="0"/>
                            </p:stCondLst>
                            <p:childTnLst>
                              <p:par>
                                <p:cTn id="115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7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18" dur="500" fill="hold"/>
                                        <p:tgtEl>
                                          <p:spTgt spid="20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bg2"/>
                                      </p:to>
                                    </p:animClr>
                                    <p:set>
                                      <p:cBhvr>
                                        <p:cTn id="119" dur="500" fill="hold"/>
                                        <p:tgtEl>
                                          <p:spTgt spid="20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20" dur="500" fill="hold"/>
                                        <p:tgtEl>
                                          <p:spTgt spid="203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03"/>
                  </p:tgtEl>
                </p:cond>
              </p:nextCondLst>
            </p:seq>
            <p:seq concurrent="1" nextAc="seek">
              <p:cTn id="121" restart="whenNotActive" fill="hold" evtFilter="cancelBubble" nodeType="interactiveSeq">
                <p:stCondLst>
                  <p:cond evt="onClick" delay="0">
                    <p:tgtEl>
                      <p:spTgt spid="20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2" fill="hold">
                      <p:stCondLst>
                        <p:cond delay="0"/>
                      </p:stCondLst>
                      <p:childTnLst>
                        <p:par>
                          <p:cTn id="123" fill="hold">
                            <p:stCondLst>
                              <p:cond delay="0"/>
                            </p:stCondLst>
                            <p:childTnLst>
                              <p:par>
                                <p:cTn id="124" presetID="1" presetClass="entr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6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27" dur="500" fill="hold"/>
                                        <p:tgtEl>
                                          <p:spTgt spid="20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66FF66"/>
                                      </p:to>
                                    </p:animClr>
                                    <p:set>
                                      <p:cBhvr>
                                        <p:cTn id="128" dur="500" fill="hold"/>
                                        <p:tgtEl>
                                          <p:spTgt spid="20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29" dur="500" fill="hold"/>
                                        <p:tgtEl>
                                          <p:spTgt spid="202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0" fill="hold">
                      <p:stCondLst>
                        <p:cond delay="indefinite"/>
                      </p:stCondLst>
                      <p:childTnLst>
                        <p:par>
                          <p:cTn id="131" fill="hold">
                            <p:stCondLst>
                              <p:cond delay="0"/>
                            </p:stCondLst>
                            <p:childTnLst>
                              <p:par>
                                <p:cTn id="132" presetID="1" presetClass="exit" presetSubtype="0" fill="hold" grpId="2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4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35" dur="500" fill="hold"/>
                                        <p:tgtEl>
                                          <p:spTgt spid="20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bg2"/>
                                      </p:to>
                                    </p:animClr>
                                    <p:set>
                                      <p:cBhvr>
                                        <p:cTn id="136" dur="500" fill="hold"/>
                                        <p:tgtEl>
                                          <p:spTgt spid="20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37" dur="500" fill="hold"/>
                                        <p:tgtEl>
                                          <p:spTgt spid="202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02"/>
                  </p:tgtEl>
                </p:cond>
              </p:nextCondLst>
            </p:seq>
            <p:seq concurrent="1" nextAc="seek">
              <p:cTn id="138" restart="whenNotActive" fill="hold" evtFilter="cancelBubble" nodeType="interactiveSeq">
                <p:stCondLst>
                  <p:cond evt="onClick" delay="0">
                    <p:tgtEl>
                      <p:spTgt spid="11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9" fill="hold">
                      <p:stCondLst>
                        <p:cond delay="0"/>
                      </p:stCondLst>
                      <p:childTnLst>
                        <p:par>
                          <p:cTn id="140" fill="hold">
                            <p:stCondLst>
                              <p:cond delay="0"/>
                            </p:stCondLst>
                            <p:childTnLst>
                              <p:par>
                                <p:cTn id="14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43" presetID="7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44" dur="500" fill="hold"/>
                                        <p:tgtEl>
                                          <p:spTgt spid="161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to>
                                        <a:srgbClr val="66FF66"/>
                                      </p:to>
                                    </p:animClr>
                                    <p:set>
                                      <p:cBhvr>
                                        <p:cTn id="145" dur="500" fill="hold"/>
                                        <p:tgtEl>
                                          <p:spTgt spid="161"/>
                                        </p:tgtEl>
                                        <p:attrNameLst>
                                          <p:attrName>stroke.on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6" fill="hold">
                      <p:stCondLst>
                        <p:cond delay="indefinite"/>
                      </p:stCondLst>
                      <p:childTnLst>
                        <p:par>
                          <p:cTn id="147" fill="hold">
                            <p:stCondLst>
                              <p:cond delay="0"/>
                            </p:stCondLst>
                            <p:childTnLst>
                              <p:par>
                                <p:cTn id="148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0" presetID="7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51" dur="500" fill="hold"/>
                                        <p:tgtEl>
                                          <p:spTgt spid="161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to>
                                        <a:schemeClr val="bg2"/>
                                      </p:to>
                                    </p:animClr>
                                    <p:set>
                                      <p:cBhvr>
                                        <p:cTn id="152" dur="500" fill="hold"/>
                                        <p:tgtEl>
                                          <p:spTgt spid="161"/>
                                        </p:tgtEl>
                                        <p:attrNameLst>
                                          <p:attrName>stroke.on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16"/>
                  </p:tgtEl>
                </p:cond>
              </p:nextCondLst>
            </p:seq>
          </p:childTnLst>
        </p:cTn>
      </p:par>
    </p:tnLst>
    <p:bldLst>
      <p:bldP spid="89" grpId="0" animBg="1"/>
      <p:bldP spid="89" grpId="1" animBg="1"/>
      <p:bldP spid="94" grpId="0" animBg="1"/>
      <p:bldP spid="94" grpId="1" animBg="1"/>
      <p:bldP spid="1028" grpId="0" animBg="1"/>
      <p:bldP spid="1028" grpId="1" animBg="1"/>
      <p:bldP spid="101" grpId="0" animBg="1"/>
      <p:bldP spid="101" grpId="1" animBg="1"/>
      <p:bldP spid="1029" grpId="0" animBg="1"/>
      <p:bldP spid="1029" grpId="1" animBg="1"/>
      <p:bldP spid="105" grpId="0" animBg="1"/>
      <p:bldP spid="105" grpId="1" animBg="1"/>
      <p:bldP spid="107" grpId="1" animBg="1"/>
      <p:bldP spid="107" grpId="2" animBg="1"/>
      <p:bldP spid="103" grpId="0" animBg="1"/>
      <p:bldP spid="103" grpId="1" animBg="1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/>
        </p:nvSpPr>
        <p:spPr>
          <a:xfrm>
            <a:off x="540568" y="3170585"/>
            <a:ext cx="3096344" cy="2880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eaLnBrk="0" fontAlgn="base" hangingPunct="0">
              <a:spcBef>
                <a:spcPct val="0"/>
              </a:spcBef>
              <a:spcAft>
                <a:spcPct val="0"/>
              </a:spcAft>
              <a:buFont typeface="Wingdings" pitchFamily="2" charset="2"/>
              <a:buChar char="v"/>
            </a:pPr>
            <a:r>
              <a:rPr lang="fr-FR" sz="1200" b="1" dirty="0" smtClean="0">
                <a:solidFill>
                  <a:srgbClr val="000000"/>
                </a:solidFill>
                <a:latin typeface="Cambria" pitchFamily="18" charset="0"/>
                <a:ea typeface="Calibri" pitchFamily="34" charset="0"/>
                <a:cs typeface="Arial" pitchFamily="34" charset="0"/>
                <a:sym typeface="Wingdings" pitchFamily="2" charset="2"/>
              </a:rPr>
              <a:t>Conception de luminaires / drivers</a:t>
            </a:r>
          </a:p>
        </p:txBody>
      </p:sp>
      <p:sp>
        <p:nvSpPr>
          <p:cNvPr id="7" name="Rectangle 6"/>
          <p:cNvSpPr/>
          <p:nvPr/>
        </p:nvSpPr>
        <p:spPr>
          <a:xfrm>
            <a:off x="540568" y="3458617"/>
            <a:ext cx="2448272" cy="2880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eaLnBrk="0" fontAlgn="base" hangingPunct="0">
              <a:spcBef>
                <a:spcPct val="0"/>
              </a:spcBef>
              <a:spcAft>
                <a:spcPct val="0"/>
              </a:spcAft>
              <a:buFont typeface="Wingdings" pitchFamily="2" charset="2"/>
              <a:buChar char="v"/>
            </a:pPr>
            <a:r>
              <a:rPr lang="fr-FR" sz="1200" b="1" dirty="0" smtClean="0">
                <a:solidFill>
                  <a:srgbClr val="000000"/>
                </a:solidFill>
                <a:latin typeface="Cambria" pitchFamily="18" charset="0"/>
                <a:ea typeface="Calibri" pitchFamily="34" charset="0"/>
                <a:cs typeface="Arial" pitchFamily="34" charset="0"/>
                <a:sym typeface="Wingdings" pitchFamily="2" charset="2"/>
              </a:rPr>
              <a:t>Laboratoire de photométrie</a:t>
            </a:r>
          </a:p>
        </p:txBody>
      </p:sp>
      <p:sp>
        <p:nvSpPr>
          <p:cNvPr id="8" name="Rectangle 7"/>
          <p:cNvSpPr/>
          <p:nvPr/>
        </p:nvSpPr>
        <p:spPr>
          <a:xfrm>
            <a:off x="540568" y="3746649"/>
            <a:ext cx="1230786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eaLnBrk="0" fontAlgn="base" hangingPunct="0">
              <a:spcBef>
                <a:spcPct val="0"/>
              </a:spcBef>
              <a:spcAft>
                <a:spcPct val="0"/>
              </a:spcAft>
              <a:buFont typeface="Wingdings" pitchFamily="2" charset="2"/>
              <a:buChar char="v"/>
            </a:pPr>
            <a:r>
              <a:rPr lang="fr-FR" sz="1200" b="1" dirty="0" smtClean="0">
                <a:solidFill>
                  <a:srgbClr val="000000"/>
                </a:solidFill>
                <a:latin typeface="Cambria" pitchFamily="18" charset="0"/>
                <a:ea typeface="Calibri" pitchFamily="34" charset="0"/>
                <a:cs typeface="Arial" pitchFamily="34" charset="0"/>
                <a:sym typeface="Wingdings" pitchFamily="2" charset="2"/>
              </a:rPr>
              <a:t>Electronique</a:t>
            </a:r>
          </a:p>
        </p:txBody>
      </p:sp>
      <p:sp>
        <p:nvSpPr>
          <p:cNvPr id="9" name="Rectangle 8"/>
          <p:cNvSpPr/>
          <p:nvPr/>
        </p:nvSpPr>
        <p:spPr>
          <a:xfrm>
            <a:off x="539552" y="5445224"/>
            <a:ext cx="1584176" cy="2880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eaLnBrk="0" fontAlgn="base" hangingPunct="0">
              <a:spcBef>
                <a:spcPct val="0"/>
              </a:spcBef>
              <a:spcAft>
                <a:spcPct val="0"/>
              </a:spcAft>
              <a:buFont typeface="Wingdings" pitchFamily="2" charset="2"/>
              <a:buChar char="v"/>
            </a:pPr>
            <a:r>
              <a:rPr lang="fr-FR" sz="1200" b="1" dirty="0" smtClean="0">
                <a:latin typeface="Cambria" pitchFamily="18" charset="0"/>
              </a:rPr>
              <a:t>Assidu</a:t>
            </a:r>
          </a:p>
        </p:txBody>
      </p:sp>
      <p:sp>
        <p:nvSpPr>
          <p:cNvPr id="10" name="Rectangle 9"/>
          <p:cNvSpPr/>
          <p:nvPr/>
        </p:nvSpPr>
        <p:spPr>
          <a:xfrm>
            <a:off x="504056" y="6309320"/>
            <a:ext cx="1727176" cy="2880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eaLnBrk="0" fontAlgn="base" hangingPunct="0">
              <a:spcBef>
                <a:spcPct val="0"/>
              </a:spcBef>
              <a:spcAft>
                <a:spcPct val="0"/>
              </a:spcAft>
              <a:buFont typeface="Wingdings" pitchFamily="2" charset="2"/>
              <a:buChar char="v"/>
            </a:pPr>
            <a:r>
              <a:rPr lang="fr-FR" sz="1200" b="1" dirty="0" smtClean="0">
                <a:latin typeface="Cambria" pitchFamily="18" charset="0"/>
              </a:rPr>
              <a:t>Autonome</a:t>
            </a:r>
          </a:p>
        </p:txBody>
      </p:sp>
      <p:sp>
        <p:nvSpPr>
          <p:cNvPr id="11" name="Rectangle 10"/>
          <p:cNvSpPr/>
          <p:nvPr/>
        </p:nvSpPr>
        <p:spPr>
          <a:xfrm>
            <a:off x="539552" y="4592161"/>
            <a:ext cx="1170513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eaLnBrk="0" fontAlgn="base" hangingPunct="0">
              <a:spcBef>
                <a:spcPct val="0"/>
              </a:spcBef>
              <a:spcAft>
                <a:spcPct val="0"/>
              </a:spcAft>
              <a:buFont typeface="Wingdings" pitchFamily="2" charset="2"/>
              <a:buChar char="v"/>
            </a:pPr>
            <a:r>
              <a:rPr lang="fr-FR" sz="1200" b="1" dirty="0" smtClean="0">
                <a:latin typeface="Cambria" pitchFamily="18" charset="0"/>
              </a:rPr>
              <a:t>Dynamique </a:t>
            </a:r>
          </a:p>
        </p:txBody>
      </p:sp>
      <p:sp>
        <p:nvSpPr>
          <p:cNvPr id="12" name="Rectangle 11"/>
          <p:cNvSpPr/>
          <p:nvPr/>
        </p:nvSpPr>
        <p:spPr>
          <a:xfrm>
            <a:off x="540568" y="4304129"/>
            <a:ext cx="1871192" cy="2769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eaLnBrk="0" fontAlgn="base" hangingPunct="0">
              <a:spcBef>
                <a:spcPct val="0"/>
              </a:spcBef>
              <a:spcAft>
                <a:spcPct val="0"/>
              </a:spcAft>
              <a:buFont typeface="Wingdings" pitchFamily="2" charset="2"/>
              <a:buChar char="v"/>
            </a:pPr>
            <a:r>
              <a:rPr lang="fr-FR" sz="1200" b="1" dirty="0" smtClean="0">
                <a:latin typeface="Cambria" pitchFamily="18" charset="0"/>
              </a:rPr>
              <a:t>Esprit d’équipe</a:t>
            </a:r>
          </a:p>
        </p:txBody>
      </p:sp>
      <p:sp>
        <p:nvSpPr>
          <p:cNvPr id="13" name="Rectangle 12"/>
          <p:cNvSpPr/>
          <p:nvPr/>
        </p:nvSpPr>
        <p:spPr>
          <a:xfrm>
            <a:off x="539552" y="5168225"/>
            <a:ext cx="1099981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eaLnBrk="0" fontAlgn="base" hangingPunct="0">
              <a:spcBef>
                <a:spcPct val="0"/>
              </a:spcBef>
              <a:spcAft>
                <a:spcPct val="0"/>
              </a:spcAft>
              <a:buFont typeface="Wingdings" pitchFamily="2" charset="2"/>
              <a:buChar char="v"/>
            </a:pPr>
            <a:r>
              <a:rPr lang="fr-FR" sz="1200" b="1" dirty="0" smtClean="0">
                <a:latin typeface="Cambria" pitchFamily="18" charset="0"/>
              </a:rPr>
              <a:t>Polyvalent</a:t>
            </a:r>
            <a:r>
              <a:rPr lang="fr-FR" sz="1200" b="1" dirty="0" smtClean="0">
                <a:solidFill>
                  <a:srgbClr val="000000"/>
                </a:solidFill>
                <a:latin typeface="Cambria" pitchFamily="18" charset="0"/>
                <a:ea typeface="Calibri" pitchFamily="34" charset="0"/>
                <a:cs typeface="Arial" pitchFamily="34" charset="0"/>
                <a:sym typeface="Wingdings" pitchFamily="2" charset="2"/>
              </a:rPr>
              <a:t> </a:t>
            </a:r>
          </a:p>
        </p:txBody>
      </p:sp>
      <p:graphicFrame>
        <p:nvGraphicFramePr>
          <p:cNvPr id="15" name="Graphique 14"/>
          <p:cNvGraphicFramePr/>
          <p:nvPr/>
        </p:nvGraphicFramePr>
        <p:xfrm>
          <a:off x="3347864" y="2105472"/>
          <a:ext cx="5796136" cy="4752528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graphicFrame>
        <p:nvGraphicFramePr>
          <p:cNvPr id="16" name="Graphique 15"/>
          <p:cNvGraphicFramePr/>
          <p:nvPr/>
        </p:nvGraphicFramePr>
        <p:xfrm>
          <a:off x="0" y="0"/>
          <a:ext cx="3347864" cy="3024336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17" name="Text Box 3">
            <a:hlinkClick r:id="" action="ppaction://noaction"/>
          </p:cNvPr>
          <p:cNvSpPr txBox="1">
            <a:spLocks noChangeArrowheads="1"/>
          </p:cNvSpPr>
          <p:nvPr/>
        </p:nvSpPr>
        <p:spPr bwMode="auto">
          <a:xfrm>
            <a:off x="4788024" y="692696"/>
            <a:ext cx="2302222" cy="111896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ts val="300"/>
              </a:spcAft>
              <a:buClrTx/>
              <a:buSzTx/>
              <a:buFontTx/>
              <a:buNone/>
              <a:tabLst/>
            </a:pPr>
            <a:r>
              <a:rPr kumimoji="0" lang="fr-FR" sz="1400" b="1" i="0" u="none" strike="noStrike" cap="none" normalizeH="0" baseline="0" dirty="0" smtClean="0">
                <a:ln>
                  <a:noFill/>
                </a:ln>
                <a:effectLst/>
                <a:latin typeface="Cambria" pitchFamily="18" charset="0"/>
                <a:cs typeface="Arial" pitchFamily="34" charset="0"/>
              </a:rPr>
              <a:t>Romain BOUQUET</a:t>
            </a:r>
            <a:endParaRPr lang="fr-FR" sz="1400" b="1" dirty="0">
              <a:latin typeface="Cambria" pitchFamily="18" charset="0"/>
              <a:cs typeface="Arial" pitchFamily="34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ts val="300"/>
              </a:spcAft>
              <a:buClrTx/>
              <a:buSzTx/>
              <a:buFontTx/>
              <a:buNone/>
              <a:tabLst/>
            </a:pPr>
            <a:r>
              <a:rPr kumimoji="0" lang="fr-FR" sz="1400" b="1" i="1" u="none" strike="noStrike" cap="none" normalizeH="0" baseline="0" dirty="0" smtClean="0">
                <a:ln>
                  <a:noFill/>
                </a:ln>
                <a:effectLst/>
                <a:latin typeface="Cambria" pitchFamily="18" charset="0"/>
                <a:cs typeface="Arial" pitchFamily="34" charset="0"/>
              </a:rPr>
              <a:t>Chef de projet R&amp;D</a:t>
            </a:r>
          </a:p>
          <a:p>
            <a:pPr lvl="0" fontAlgn="base">
              <a:spcBef>
                <a:spcPct val="0"/>
              </a:spcBef>
              <a:spcAft>
                <a:spcPts val="300"/>
              </a:spcAft>
            </a:pPr>
            <a:r>
              <a:rPr kumimoji="0" lang="fr-FR" sz="1400" i="0" u="none" strike="noStrike" cap="none" normalizeH="0" baseline="0" dirty="0" smtClean="0">
                <a:ln>
                  <a:noFill/>
                </a:ln>
                <a:effectLst/>
                <a:latin typeface="Cambria" pitchFamily="18" charset="0"/>
                <a:cs typeface="Arial" pitchFamily="34" charset="0"/>
              </a:rPr>
              <a:t>06.26.18.43.41 </a:t>
            </a:r>
          </a:p>
          <a:p>
            <a:pPr lvl="0" fontAlgn="base">
              <a:spcBef>
                <a:spcPct val="0"/>
              </a:spcBef>
              <a:spcAft>
                <a:spcPts val="300"/>
              </a:spcAft>
            </a:pPr>
            <a:r>
              <a:rPr kumimoji="0" lang="fr-FR" sz="1400" i="0" u="none" strike="noStrike" cap="none" normalizeH="0" baseline="0" dirty="0" smtClean="0">
                <a:ln>
                  <a:noFill/>
                </a:ln>
                <a:effectLst/>
                <a:latin typeface="Cambria" pitchFamily="18" charset="0"/>
                <a:cs typeface="Arial" pitchFamily="34" charset="0"/>
                <a:hlinkClick r:id="rId4"/>
              </a:rPr>
              <a:t>romainbouquet@yahoo.fr</a:t>
            </a:r>
            <a:endParaRPr kumimoji="0" lang="fr-FR" sz="1400" i="0" u="none" strike="noStrike" cap="none" normalizeH="0" baseline="0" dirty="0" smtClean="0">
              <a:ln>
                <a:noFill/>
              </a:ln>
              <a:effectLst/>
              <a:latin typeface="Cambria" pitchFamily="18" charset="0"/>
              <a:cs typeface="Arial" pitchFamily="34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ts val="300"/>
              </a:spcAft>
              <a:buClrTx/>
              <a:buSzTx/>
              <a:buFontTx/>
              <a:buNone/>
              <a:tabLst/>
            </a:pPr>
            <a:r>
              <a:rPr kumimoji="0" lang="fr-FR" sz="1200" b="0" i="0" u="none" strike="noStrike" cap="none" normalizeH="0" baseline="0" dirty="0" smtClean="0">
                <a:ln>
                  <a:noFill/>
                </a:ln>
                <a:effectLst/>
                <a:latin typeface="Calibri" pitchFamily="34" charset="0"/>
                <a:cs typeface="Arial" pitchFamily="34" charset="0"/>
              </a:rPr>
              <a:t>	</a:t>
            </a:r>
            <a:r>
              <a:rPr kumimoji="0" lang="fr-FR" sz="1100" b="0" i="0" u="none" strike="noStrike" cap="none" normalizeH="0" baseline="0" dirty="0" smtClean="0">
                <a:ln>
                  <a:noFill/>
                </a:ln>
                <a:effectLst/>
                <a:latin typeface="Times New Roman" pitchFamily="18" charset="0"/>
                <a:cs typeface="Arial" pitchFamily="34" charset="0"/>
              </a:rPr>
              <a:t>	</a:t>
            </a:r>
            <a:r>
              <a:rPr kumimoji="0" lang="fr-FR" sz="1100" b="0" i="0" u="none" strike="noStrike" cap="none" normalizeH="0" baseline="0" dirty="0" smtClean="0">
                <a:ln>
                  <a:noFill/>
                </a:ln>
                <a:effectLst/>
                <a:latin typeface="Calibri" pitchFamily="34" charset="0"/>
                <a:cs typeface="Arial" pitchFamily="34" charset="0"/>
              </a:rPr>
              <a:t>       			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ts val="300"/>
              </a:spcAft>
              <a:buClrTx/>
              <a:buSzTx/>
              <a:buFontTx/>
              <a:buNone/>
              <a:tabLst/>
            </a:pPr>
            <a:endParaRPr lang="fr-FR" sz="1100" dirty="0">
              <a:latin typeface="Calibri" pitchFamily="34" charset="0"/>
              <a:cs typeface="Arial" pitchFamily="34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ts val="300"/>
              </a:spcAft>
              <a:buClrTx/>
              <a:buSzTx/>
              <a:buFontTx/>
              <a:buNone/>
              <a:tabLst/>
            </a:pPr>
            <a:endParaRPr kumimoji="0" lang="fr-FR" sz="1100" b="0" i="0" u="none" strike="noStrike" cap="none" normalizeH="0" baseline="0" dirty="0" smtClean="0">
              <a:ln>
                <a:noFill/>
              </a:ln>
              <a:effectLst/>
              <a:latin typeface="Calibri" pitchFamily="34" charset="0"/>
              <a:cs typeface="Arial" pitchFamily="34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ts val="300"/>
              </a:spcAft>
              <a:buClrTx/>
              <a:buSzTx/>
              <a:buFontTx/>
              <a:buNone/>
              <a:tabLst/>
            </a:pPr>
            <a:endParaRPr lang="fr-FR" sz="1100" dirty="0">
              <a:latin typeface="Calibri" pitchFamily="34" charset="0"/>
              <a:cs typeface="Arial" pitchFamily="34" charset="0"/>
              <a:hlinkClick r:id="rId5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ts val="1000"/>
              </a:spcAft>
              <a:buClrTx/>
              <a:buSzTx/>
              <a:buFontTx/>
              <a:buNone/>
              <a:tabLst/>
            </a:pPr>
            <a:r>
              <a:rPr kumimoji="0" lang="fr-FR" sz="1200" b="0" i="0" u="none" strike="noStrike" cap="none" normalizeH="0" baseline="0" dirty="0" smtClean="0">
                <a:ln>
                  <a:noFill/>
                </a:ln>
                <a:effectLst/>
                <a:latin typeface="Times New Roman" pitchFamily="18" charset="0"/>
                <a:cs typeface="Arial" pitchFamily="34" charset="0"/>
              </a:rPr>
              <a:t>	</a:t>
            </a:r>
            <a:endParaRPr kumimoji="0" lang="fr-FR" sz="1400" b="0" i="0" u="none" strike="noStrike" cap="none" normalizeH="0" baseline="0" dirty="0" smtClean="0">
              <a:ln>
                <a:noFill/>
              </a:ln>
              <a:effectLst/>
              <a:latin typeface="Times New Roman" pitchFamily="18" charset="0"/>
              <a:cs typeface="Arial" pitchFamily="34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fr-FR" sz="1800" b="0" i="0" u="none" strike="noStrike" cap="none" normalizeH="0" baseline="0" dirty="0" smtClean="0">
              <a:ln>
                <a:noFill/>
              </a:ln>
              <a:effectLst/>
              <a:latin typeface="Arial" pitchFamily="34" charset="0"/>
              <a:cs typeface="Arial" pitchFamily="34" charset="0"/>
            </a:endParaRPr>
          </a:p>
        </p:txBody>
      </p:sp>
      <p:pic>
        <p:nvPicPr>
          <p:cNvPr id="18" name="Picture 3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3707904" y="692696"/>
            <a:ext cx="864096" cy="864096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</p:pic>
      <p:sp>
        <p:nvSpPr>
          <p:cNvPr id="19" name="Rectangle 18"/>
          <p:cNvSpPr/>
          <p:nvPr/>
        </p:nvSpPr>
        <p:spPr>
          <a:xfrm>
            <a:off x="3923928" y="2132856"/>
            <a:ext cx="4572000" cy="46166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>
            <a:spAutoFit/>
          </a:bodyPr>
          <a:lstStyle/>
          <a:p>
            <a:r>
              <a:rPr lang="fr-FR" sz="1200" dirty="0" smtClean="0">
                <a:latin typeface="Cambria" pitchFamily="18" charset="0"/>
              </a:rPr>
              <a:t>Gradation et gestion de l’éclairage :</a:t>
            </a:r>
          </a:p>
          <a:p>
            <a:r>
              <a:rPr lang="fr-FR" sz="1200" dirty="0" smtClean="0">
                <a:latin typeface="Cambria" pitchFamily="18" charset="0"/>
              </a:rPr>
              <a:t>DALI, DMX,1-10V, PWM, TRIAC</a:t>
            </a:r>
            <a:endParaRPr lang="fr-FR" sz="1200" dirty="0">
              <a:latin typeface="Cambria" pitchFamily="18" charset="0"/>
            </a:endParaRPr>
          </a:p>
        </p:txBody>
      </p:sp>
      <p:sp>
        <p:nvSpPr>
          <p:cNvPr id="20" name="Rectangle 19"/>
          <p:cNvSpPr/>
          <p:nvPr/>
        </p:nvSpPr>
        <p:spPr>
          <a:xfrm>
            <a:off x="3923928" y="2132856"/>
            <a:ext cx="4572000" cy="46166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>
            <a:spAutoFit/>
          </a:bodyPr>
          <a:lstStyle/>
          <a:p>
            <a:r>
              <a:rPr lang="fr-FR" sz="1200" dirty="0" smtClean="0">
                <a:latin typeface="Cambria" pitchFamily="18" charset="0"/>
              </a:rPr>
              <a:t>Étude et simulation de l’éclairage : DIALUX</a:t>
            </a:r>
            <a:br>
              <a:rPr lang="fr-FR" sz="1200" dirty="0" smtClean="0">
                <a:latin typeface="Cambria" pitchFamily="18" charset="0"/>
              </a:rPr>
            </a:br>
            <a:r>
              <a:rPr lang="fr-FR" sz="1200" dirty="0" smtClean="0">
                <a:latin typeface="Cambria" pitchFamily="18" charset="0"/>
              </a:rPr>
              <a:t>Programmation d’éclairage dynamique  (DMX): DASLIGHT</a:t>
            </a:r>
            <a:endParaRPr lang="fr-FR" sz="1200" dirty="0">
              <a:latin typeface="Cambria" pitchFamily="18" charset="0"/>
            </a:endParaRPr>
          </a:p>
        </p:txBody>
      </p:sp>
      <p:sp>
        <p:nvSpPr>
          <p:cNvPr id="21" name="Rectangle 20"/>
          <p:cNvSpPr/>
          <p:nvPr/>
        </p:nvSpPr>
        <p:spPr>
          <a:xfrm>
            <a:off x="3923928" y="2132856"/>
            <a:ext cx="4572000" cy="46166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>
            <a:spAutoFit/>
          </a:bodyPr>
          <a:lstStyle/>
          <a:p>
            <a:r>
              <a:rPr lang="fr-FR" sz="1200" dirty="0" smtClean="0">
                <a:latin typeface="Cambria" pitchFamily="18" charset="0"/>
              </a:rPr>
              <a:t>Caractérisation de luminaires : </a:t>
            </a:r>
          </a:p>
          <a:p>
            <a:r>
              <a:rPr lang="fr-FR" sz="1200" dirty="0" smtClean="0">
                <a:latin typeface="Cambria" pitchFamily="18" charset="0"/>
              </a:rPr>
              <a:t>Goniophotomètre, spectroradiomètre, luxmètres</a:t>
            </a:r>
            <a:endParaRPr lang="fr-FR" sz="1200" dirty="0">
              <a:latin typeface="Cambria" pitchFamily="18" charset="0"/>
            </a:endParaRPr>
          </a:p>
        </p:txBody>
      </p:sp>
      <p:sp>
        <p:nvSpPr>
          <p:cNvPr id="22" name="Rectangle 21"/>
          <p:cNvSpPr/>
          <p:nvPr/>
        </p:nvSpPr>
        <p:spPr>
          <a:xfrm>
            <a:off x="3923928" y="2132856"/>
            <a:ext cx="4572000" cy="46166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>
            <a:spAutoFit/>
          </a:bodyPr>
          <a:lstStyle/>
          <a:p>
            <a:r>
              <a:rPr lang="fr-FR" sz="1200" dirty="0" smtClean="0">
                <a:latin typeface="Cambria" pitchFamily="18" charset="0"/>
                <a:sym typeface="Wingdings"/>
              </a:rPr>
              <a:t></a:t>
            </a:r>
            <a:r>
              <a:rPr lang="fr-FR" sz="1200" dirty="0" smtClean="0">
                <a:latin typeface="Cambria" pitchFamily="18" charset="0"/>
              </a:rPr>
              <a:t> Conception de carte électronique :</a:t>
            </a:r>
          </a:p>
          <a:p>
            <a:r>
              <a:rPr lang="fr-FR" sz="1200" dirty="0" err="1" smtClean="0">
                <a:latin typeface="Cambria" pitchFamily="18" charset="0"/>
              </a:rPr>
              <a:t>WinCircuit</a:t>
            </a:r>
            <a:r>
              <a:rPr lang="fr-FR" sz="1200" dirty="0" smtClean="0">
                <a:latin typeface="Cambria" pitchFamily="18" charset="0"/>
              </a:rPr>
              <a:t>, </a:t>
            </a:r>
            <a:r>
              <a:rPr lang="fr-FR" sz="1200" dirty="0" err="1" smtClean="0">
                <a:latin typeface="Cambria" pitchFamily="18" charset="0"/>
              </a:rPr>
              <a:t>Orcad</a:t>
            </a:r>
            <a:r>
              <a:rPr lang="fr-FR" sz="1200" dirty="0" smtClean="0">
                <a:latin typeface="Cambria" pitchFamily="18" charset="0"/>
              </a:rPr>
              <a:t>, </a:t>
            </a:r>
            <a:r>
              <a:rPr lang="fr-FR" sz="1200" dirty="0" err="1" smtClean="0">
                <a:latin typeface="Cambria" pitchFamily="18" charset="0"/>
              </a:rPr>
              <a:t>Proteus</a:t>
            </a:r>
            <a:r>
              <a:rPr lang="fr-FR" sz="1200" dirty="0" smtClean="0">
                <a:latin typeface="Cambria" pitchFamily="18" charset="0"/>
              </a:rPr>
              <a:t>, SPICE, </a:t>
            </a:r>
            <a:r>
              <a:rPr lang="fr-FR" sz="1200" dirty="0" err="1" smtClean="0">
                <a:latin typeface="Cambria" pitchFamily="18" charset="0"/>
              </a:rPr>
              <a:t>Easy</a:t>
            </a:r>
            <a:r>
              <a:rPr lang="fr-FR" sz="1200" dirty="0" smtClean="0">
                <a:latin typeface="Cambria" pitchFamily="18" charset="0"/>
              </a:rPr>
              <a:t>-PC</a:t>
            </a:r>
          </a:p>
        </p:txBody>
      </p:sp>
      <p:sp>
        <p:nvSpPr>
          <p:cNvPr id="23" name="Rectangle 22"/>
          <p:cNvSpPr/>
          <p:nvPr/>
        </p:nvSpPr>
        <p:spPr>
          <a:xfrm>
            <a:off x="3923928" y="2132856"/>
            <a:ext cx="4572000" cy="276999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>
            <a:spAutoFit/>
          </a:bodyPr>
          <a:lstStyle/>
          <a:p>
            <a:r>
              <a:rPr lang="fr-FR" sz="1200" dirty="0" smtClean="0">
                <a:latin typeface="Cambria" pitchFamily="18" charset="0"/>
              </a:rPr>
              <a:t>Conception de pièces mécaniques : </a:t>
            </a:r>
            <a:r>
              <a:rPr lang="fr-FR" sz="1200" dirty="0" err="1" smtClean="0">
                <a:latin typeface="Cambria" pitchFamily="18" charset="0"/>
              </a:rPr>
              <a:t>SolidWorks</a:t>
            </a:r>
            <a:endParaRPr lang="fr-FR" sz="1200" dirty="0" smtClean="0">
              <a:latin typeface="Cambria" pitchFamily="18" charset="0"/>
            </a:endParaRPr>
          </a:p>
        </p:txBody>
      </p:sp>
      <p:sp>
        <p:nvSpPr>
          <p:cNvPr id="25" name="Rectangle 24"/>
          <p:cNvSpPr/>
          <p:nvPr/>
        </p:nvSpPr>
        <p:spPr>
          <a:xfrm>
            <a:off x="3923928" y="2132856"/>
            <a:ext cx="4572000" cy="646331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>
            <a:spAutoFit/>
          </a:bodyPr>
          <a:lstStyle/>
          <a:p>
            <a:r>
              <a:rPr lang="fr-FR" sz="1200" dirty="0" smtClean="0">
                <a:latin typeface="Cambria" pitchFamily="18" charset="0"/>
              </a:rPr>
              <a:t>PBS / OBS / WBS / Analyse de risques / diagramme de Gantt / étude de coût / gestion de planning , d’équipe, de sous-traitant / rédaction de CDC</a:t>
            </a:r>
          </a:p>
        </p:txBody>
      </p:sp>
      <p:sp>
        <p:nvSpPr>
          <p:cNvPr id="26" name="Rectangle 25"/>
          <p:cNvSpPr/>
          <p:nvPr/>
        </p:nvSpPr>
        <p:spPr>
          <a:xfrm>
            <a:off x="3923928" y="2132856"/>
            <a:ext cx="4572000" cy="46166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>
            <a:spAutoFit/>
          </a:bodyPr>
          <a:lstStyle/>
          <a:p>
            <a:r>
              <a:rPr lang="fr-FR" sz="1200" dirty="0" smtClean="0">
                <a:latin typeface="Cambria" pitchFamily="18" charset="0"/>
              </a:rPr>
              <a:t>Numérique / analogique / traitement du signal / de puissance, / semi-conducteur  / RF / </a:t>
            </a:r>
          </a:p>
        </p:txBody>
      </p:sp>
      <p:sp>
        <p:nvSpPr>
          <p:cNvPr id="27" name="Rectangle 26"/>
          <p:cNvSpPr/>
          <p:nvPr/>
        </p:nvSpPr>
        <p:spPr>
          <a:xfrm>
            <a:off x="3923928" y="2132856"/>
            <a:ext cx="4572000" cy="646331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>
            <a:spAutoFit/>
          </a:bodyPr>
          <a:lstStyle/>
          <a:p>
            <a:r>
              <a:rPr lang="fr-FR" sz="1200" dirty="0" smtClean="0">
                <a:latin typeface="Cambria" pitchFamily="18" charset="0"/>
              </a:rPr>
              <a:t>Langages de programmation : C, C++</a:t>
            </a:r>
            <a:br>
              <a:rPr lang="fr-FR" sz="1200" dirty="0" smtClean="0">
                <a:latin typeface="Cambria" pitchFamily="18" charset="0"/>
              </a:rPr>
            </a:br>
            <a:r>
              <a:rPr lang="fr-FR" sz="1200" dirty="0" smtClean="0">
                <a:latin typeface="Cambria" pitchFamily="18" charset="0"/>
              </a:rPr>
              <a:t>Logiciels de programmation :</a:t>
            </a:r>
          </a:p>
          <a:p>
            <a:r>
              <a:rPr lang="fr-FR" sz="1200" dirty="0" smtClean="0">
                <a:latin typeface="Cambria" pitchFamily="18" charset="0"/>
              </a:rPr>
              <a:t>Turbo C, </a:t>
            </a:r>
            <a:r>
              <a:rPr lang="fr-FR" sz="1200" dirty="0" err="1" smtClean="0">
                <a:latin typeface="Cambria" pitchFamily="18" charset="0"/>
              </a:rPr>
              <a:t>Builder</a:t>
            </a:r>
            <a:r>
              <a:rPr lang="fr-FR" sz="1200" dirty="0" smtClean="0">
                <a:latin typeface="Cambria" pitchFamily="18" charset="0"/>
              </a:rPr>
              <a:t> C++, </a:t>
            </a:r>
            <a:r>
              <a:rPr lang="fr-FR" sz="1200" dirty="0" err="1" smtClean="0">
                <a:latin typeface="Cambria" pitchFamily="18" charset="0"/>
              </a:rPr>
              <a:t>CodeBlock</a:t>
            </a:r>
            <a:r>
              <a:rPr lang="fr-FR" sz="1200" dirty="0" smtClean="0">
                <a:latin typeface="Cambria" pitchFamily="18" charset="0"/>
              </a:rPr>
              <a:t>, </a:t>
            </a:r>
            <a:r>
              <a:rPr lang="fr-FR" sz="1200" dirty="0" err="1" smtClean="0">
                <a:latin typeface="Cambria" pitchFamily="18" charset="0"/>
              </a:rPr>
              <a:t>Atmel</a:t>
            </a:r>
            <a:r>
              <a:rPr lang="fr-FR" sz="1200" dirty="0" smtClean="0">
                <a:latin typeface="Cambria" pitchFamily="18" charset="0"/>
              </a:rPr>
              <a:t> AVR</a:t>
            </a:r>
          </a:p>
        </p:txBody>
      </p:sp>
      <p:sp>
        <p:nvSpPr>
          <p:cNvPr id="29" name="Rectangle 28"/>
          <p:cNvSpPr/>
          <p:nvPr/>
        </p:nvSpPr>
        <p:spPr>
          <a:xfrm>
            <a:off x="3923928" y="2132856"/>
            <a:ext cx="4572000" cy="276999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>
            <a:spAutoFit/>
          </a:bodyPr>
          <a:lstStyle/>
          <a:p>
            <a:r>
              <a:rPr lang="fr-FR" sz="1200" dirty="0" smtClean="0">
                <a:latin typeface="Cambria" pitchFamily="18" charset="0"/>
              </a:rPr>
              <a:t>Électrotechnique (</a:t>
            </a:r>
            <a:r>
              <a:rPr lang="fr-FR" sz="1200" dirty="0" err="1" smtClean="0">
                <a:latin typeface="Cambria" pitchFamily="18" charset="0"/>
              </a:rPr>
              <a:t>habilitable</a:t>
            </a:r>
            <a:r>
              <a:rPr lang="fr-FR" sz="1200" dirty="0" smtClean="0">
                <a:latin typeface="Cambria" pitchFamily="18" charset="0"/>
              </a:rPr>
              <a:t> au B1V), automatique, automatisme</a:t>
            </a:r>
          </a:p>
        </p:txBody>
      </p:sp>
      <p:sp>
        <p:nvSpPr>
          <p:cNvPr id="30" name="Rectangle 29"/>
          <p:cNvSpPr/>
          <p:nvPr/>
        </p:nvSpPr>
        <p:spPr>
          <a:xfrm>
            <a:off x="3923928" y="2132856"/>
            <a:ext cx="2088232" cy="276999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>
            <a:spAutoFit/>
          </a:bodyPr>
          <a:lstStyle/>
          <a:p>
            <a:r>
              <a:rPr lang="fr-FR" sz="1200" dirty="0" smtClean="0">
                <a:latin typeface="Cambria" pitchFamily="18" charset="0"/>
              </a:rPr>
              <a:t>Anglais TOEIC (725/990)</a:t>
            </a:r>
          </a:p>
        </p:txBody>
      </p:sp>
      <p:sp>
        <p:nvSpPr>
          <p:cNvPr id="36" name="Rectangle 35"/>
          <p:cNvSpPr/>
          <p:nvPr/>
        </p:nvSpPr>
        <p:spPr>
          <a:xfrm>
            <a:off x="540568" y="4034681"/>
            <a:ext cx="4572000" cy="276999"/>
          </a:xfrm>
          <a:prstGeom prst="rect">
            <a:avLst/>
          </a:prstGeom>
        </p:spPr>
        <p:txBody>
          <a:bodyPr>
            <a:spAutoFit/>
          </a:bodyPr>
          <a:lstStyle/>
          <a:p>
            <a:pPr lvl="0" eaLnBrk="0" fontAlgn="base" hangingPunct="0">
              <a:spcBef>
                <a:spcPct val="0"/>
              </a:spcBef>
              <a:spcAft>
                <a:spcPct val="0"/>
              </a:spcAft>
              <a:buFont typeface="Wingdings" pitchFamily="2" charset="2"/>
              <a:buChar char="v"/>
            </a:pPr>
            <a:r>
              <a:rPr lang="fr-FR" sz="1200" b="1" dirty="0" smtClean="0">
                <a:solidFill>
                  <a:srgbClr val="000000"/>
                </a:solidFill>
                <a:latin typeface="Cambria" pitchFamily="18" charset="0"/>
                <a:ea typeface="Calibri" pitchFamily="34" charset="0"/>
                <a:cs typeface="Arial" pitchFamily="34" charset="0"/>
                <a:sym typeface="Wingdings" pitchFamily="2" charset="2"/>
              </a:rPr>
              <a:t> Eclairage LED</a:t>
            </a:r>
            <a:r>
              <a:rPr lang="fr-FR" sz="1200" b="1" dirty="0" smtClean="0">
                <a:solidFill>
                  <a:srgbClr val="000000"/>
                </a:solidFill>
                <a:latin typeface="Cambria" pitchFamily="18" charset="0"/>
                <a:ea typeface="Calibri" pitchFamily="34" charset="0"/>
                <a:cs typeface="Segoe UI" pitchFamily="34" charset="0"/>
                <a:sym typeface="Wingdings" pitchFamily="2" charset="2"/>
              </a:rPr>
              <a:t> </a:t>
            </a:r>
          </a:p>
        </p:txBody>
      </p:sp>
      <p:sp>
        <p:nvSpPr>
          <p:cNvPr id="37" name="Rectangle 36"/>
          <p:cNvSpPr/>
          <p:nvPr/>
        </p:nvSpPr>
        <p:spPr>
          <a:xfrm>
            <a:off x="504056" y="6021288"/>
            <a:ext cx="1584176" cy="2880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eaLnBrk="0" fontAlgn="base" hangingPunct="0">
              <a:spcBef>
                <a:spcPct val="0"/>
              </a:spcBef>
              <a:spcAft>
                <a:spcPct val="0"/>
              </a:spcAft>
              <a:buFont typeface="Wingdings" pitchFamily="2" charset="2"/>
              <a:buChar char="v"/>
            </a:pPr>
            <a:r>
              <a:rPr lang="fr-FR" sz="1200" b="1" dirty="0" smtClean="0">
                <a:latin typeface="Cambria" pitchFamily="18" charset="0"/>
              </a:rPr>
              <a:t>Curieux</a:t>
            </a:r>
          </a:p>
        </p:txBody>
      </p:sp>
      <p:sp>
        <p:nvSpPr>
          <p:cNvPr id="38" name="Rectangle 37"/>
          <p:cNvSpPr/>
          <p:nvPr/>
        </p:nvSpPr>
        <p:spPr>
          <a:xfrm>
            <a:off x="504056" y="5733256"/>
            <a:ext cx="1584176" cy="2880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eaLnBrk="0" fontAlgn="base" hangingPunct="0">
              <a:spcBef>
                <a:spcPct val="0"/>
              </a:spcBef>
              <a:spcAft>
                <a:spcPct val="0"/>
              </a:spcAft>
              <a:buFont typeface="Wingdings" pitchFamily="2" charset="2"/>
              <a:buChar char="v"/>
            </a:pPr>
            <a:r>
              <a:rPr lang="fr-FR" sz="1200" b="1" dirty="0" smtClean="0">
                <a:latin typeface="Cambria" pitchFamily="18" charset="0"/>
              </a:rPr>
              <a:t>Optimiste</a:t>
            </a:r>
          </a:p>
        </p:txBody>
      </p:sp>
      <p:sp>
        <p:nvSpPr>
          <p:cNvPr id="39" name="Rectangle 38"/>
          <p:cNvSpPr/>
          <p:nvPr/>
        </p:nvSpPr>
        <p:spPr>
          <a:xfrm>
            <a:off x="539552" y="4869160"/>
            <a:ext cx="1584176" cy="2880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eaLnBrk="0" fontAlgn="base" hangingPunct="0">
              <a:spcBef>
                <a:spcPct val="0"/>
              </a:spcBef>
              <a:spcAft>
                <a:spcPct val="0"/>
              </a:spcAft>
              <a:buFont typeface="Wingdings" pitchFamily="2" charset="2"/>
              <a:buChar char="v"/>
            </a:pPr>
            <a:r>
              <a:rPr lang="fr-FR" sz="1200" b="1" dirty="0" smtClean="0">
                <a:latin typeface="Cambria" pitchFamily="18" charset="0"/>
              </a:rPr>
              <a:t>Bon relationnel</a:t>
            </a:r>
          </a:p>
        </p:txBody>
      </p:sp>
      <p:pic>
        <p:nvPicPr>
          <p:cNvPr id="44" name="Picture 2" descr="http://www.easyvectors.com/assets/images/vectors/afbig/letter-i-clip-art.jpg"/>
          <p:cNvPicPr>
            <a:picLocks noChangeAspect="1" noChangeArrowheads="1"/>
          </p:cNvPicPr>
          <p:nvPr/>
        </p:nvPicPr>
        <p:blipFill>
          <a:blip r:embed="rId7" cstate="print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</a:blip>
          <a:srcRect/>
          <a:stretch>
            <a:fillRect/>
          </a:stretch>
        </p:blipFill>
        <p:spPr bwMode="auto">
          <a:xfrm>
            <a:off x="6804248" y="3429000"/>
            <a:ext cx="80791" cy="165876"/>
          </a:xfrm>
          <a:prstGeom prst="rect">
            <a:avLst/>
          </a:prstGeom>
          <a:noFill/>
        </p:spPr>
      </p:pic>
      <p:pic>
        <p:nvPicPr>
          <p:cNvPr id="45" name="Picture 2" descr="http://www.easyvectors.com/assets/images/vectors/afbig/letter-i-clip-art.jpg"/>
          <p:cNvPicPr>
            <a:picLocks noChangeAspect="1" noChangeArrowheads="1"/>
          </p:cNvPicPr>
          <p:nvPr/>
        </p:nvPicPr>
        <p:blipFill>
          <a:blip r:embed="rId7" cstate="print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</a:blip>
          <a:srcRect/>
          <a:stretch>
            <a:fillRect/>
          </a:stretch>
        </p:blipFill>
        <p:spPr bwMode="auto">
          <a:xfrm>
            <a:off x="8065320" y="3839188"/>
            <a:ext cx="80791" cy="165876"/>
          </a:xfrm>
          <a:prstGeom prst="rect">
            <a:avLst/>
          </a:prstGeom>
          <a:noFill/>
        </p:spPr>
      </p:pic>
      <p:pic>
        <p:nvPicPr>
          <p:cNvPr id="46" name="Picture 2" descr="http://www.easyvectors.com/assets/images/vectors/afbig/letter-i-clip-art.jpg"/>
          <p:cNvPicPr>
            <a:picLocks noChangeAspect="1" noChangeArrowheads="1"/>
          </p:cNvPicPr>
          <p:nvPr/>
        </p:nvPicPr>
        <p:blipFill>
          <a:blip r:embed="rId7" cstate="print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</a:blip>
          <a:srcRect/>
          <a:stretch>
            <a:fillRect/>
          </a:stretch>
        </p:blipFill>
        <p:spPr bwMode="auto">
          <a:xfrm>
            <a:off x="8451649" y="5085184"/>
            <a:ext cx="80791" cy="165876"/>
          </a:xfrm>
          <a:prstGeom prst="rect">
            <a:avLst/>
          </a:prstGeom>
          <a:noFill/>
        </p:spPr>
      </p:pic>
      <p:pic>
        <p:nvPicPr>
          <p:cNvPr id="47" name="Picture 2" descr="http://www.easyvectors.com/assets/images/vectors/afbig/letter-i-clip-art.jpg"/>
          <p:cNvPicPr>
            <a:picLocks noChangeAspect="1" noChangeArrowheads="1"/>
          </p:cNvPicPr>
          <p:nvPr/>
        </p:nvPicPr>
        <p:blipFill>
          <a:blip r:embed="rId7" cstate="print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</a:blip>
          <a:srcRect/>
          <a:stretch>
            <a:fillRect/>
          </a:stretch>
        </p:blipFill>
        <p:spPr bwMode="auto">
          <a:xfrm>
            <a:off x="7201224" y="6215452"/>
            <a:ext cx="80791" cy="165876"/>
          </a:xfrm>
          <a:prstGeom prst="rect">
            <a:avLst/>
          </a:prstGeom>
          <a:noFill/>
        </p:spPr>
      </p:pic>
      <p:pic>
        <p:nvPicPr>
          <p:cNvPr id="48" name="Picture 2" descr="http://www.easyvectors.com/assets/images/vectors/afbig/letter-i-clip-art.jpg"/>
          <p:cNvPicPr>
            <a:picLocks noChangeAspect="1" noChangeArrowheads="1"/>
          </p:cNvPicPr>
          <p:nvPr/>
        </p:nvPicPr>
        <p:blipFill>
          <a:blip r:embed="rId7" cstate="print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</a:blip>
          <a:srcRect/>
          <a:stretch>
            <a:fillRect/>
          </a:stretch>
        </p:blipFill>
        <p:spPr bwMode="auto">
          <a:xfrm>
            <a:off x="6049096" y="6575492"/>
            <a:ext cx="80791" cy="165876"/>
          </a:xfrm>
          <a:prstGeom prst="rect">
            <a:avLst/>
          </a:prstGeom>
          <a:noFill/>
        </p:spPr>
      </p:pic>
      <p:pic>
        <p:nvPicPr>
          <p:cNvPr id="49" name="Picture 2" descr="http://www.easyvectors.com/assets/images/vectors/afbig/letter-i-clip-art.jpg"/>
          <p:cNvPicPr>
            <a:picLocks noChangeAspect="1" noChangeArrowheads="1"/>
          </p:cNvPicPr>
          <p:nvPr/>
        </p:nvPicPr>
        <p:blipFill>
          <a:blip r:embed="rId7" cstate="print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</a:blip>
          <a:srcRect/>
          <a:stretch>
            <a:fillRect/>
          </a:stretch>
        </p:blipFill>
        <p:spPr bwMode="auto">
          <a:xfrm>
            <a:off x="4752952" y="6287460"/>
            <a:ext cx="80791" cy="165876"/>
          </a:xfrm>
          <a:prstGeom prst="rect">
            <a:avLst/>
          </a:prstGeom>
          <a:noFill/>
        </p:spPr>
      </p:pic>
      <p:pic>
        <p:nvPicPr>
          <p:cNvPr id="50" name="Picture 2" descr="http://www.easyvectors.com/assets/images/vectors/afbig/letter-i-clip-art.jpg"/>
          <p:cNvPicPr>
            <a:picLocks noChangeAspect="1" noChangeArrowheads="1"/>
          </p:cNvPicPr>
          <p:nvPr/>
        </p:nvPicPr>
        <p:blipFill>
          <a:blip r:embed="rId7" cstate="print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</a:blip>
          <a:srcRect/>
          <a:stretch>
            <a:fillRect/>
          </a:stretch>
        </p:blipFill>
        <p:spPr bwMode="auto">
          <a:xfrm>
            <a:off x="3744840" y="5855412"/>
            <a:ext cx="80791" cy="165876"/>
          </a:xfrm>
          <a:prstGeom prst="rect">
            <a:avLst/>
          </a:prstGeom>
          <a:noFill/>
        </p:spPr>
      </p:pic>
      <p:pic>
        <p:nvPicPr>
          <p:cNvPr id="51" name="Picture 2" descr="http://www.easyvectors.com/assets/images/vectors/afbig/letter-i-clip-art.jpg"/>
          <p:cNvPicPr>
            <a:picLocks noChangeAspect="1" noChangeArrowheads="1"/>
          </p:cNvPicPr>
          <p:nvPr/>
        </p:nvPicPr>
        <p:blipFill>
          <a:blip r:embed="rId7" cstate="print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</a:blip>
          <a:srcRect/>
          <a:stretch>
            <a:fillRect/>
          </a:stretch>
        </p:blipFill>
        <p:spPr bwMode="auto">
          <a:xfrm>
            <a:off x="3600824" y="4941168"/>
            <a:ext cx="80791" cy="165876"/>
          </a:xfrm>
          <a:prstGeom prst="rect">
            <a:avLst/>
          </a:prstGeom>
          <a:noFill/>
        </p:spPr>
      </p:pic>
      <p:pic>
        <p:nvPicPr>
          <p:cNvPr id="52" name="Picture 2" descr="http://www.easyvectors.com/assets/images/vectors/afbig/letter-i-clip-art.jpg"/>
          <p:cNvPicPr>
            <a:picLocks noChangeAspect="1" noChangeArrowheads="1"/>
          </p:cNvPicPr>
          <p:nvPr/>
        </p:nvPicPr>
        <p:blipFill>
          <a:blip r:embed="rId7" cstate="print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</a:blip>
          <a:srcRect/>
          <a:stretch>
            <a:fillRect/>
          </a:stretch>
        </p:blipFill>
        <p:spPr bwMode="auto">
          <a:xfrm>
            <a:off x="3565328" y="4178697"/>
            <a:ext cx="80791" cy="165876"/>
          </a:xfrm>
          <a:prstGeom prst="rect">
            <a:avLst/>
          </a:prstGeom>
          <a:noFill/>
        </p:spPr>
      </p:pic>
      <p:pic>
        <p:nvPicPr>
          <p:cNvPr id="53" name="Picture 2" descr="http://www.easyvectors.com/assets/images/vectors/afbig/letter-i-clip-art.jpg"/>
          <p:cNvPicPr>
            <a:picLocks noChangeAspect="1" noChangeArrowheads="1"/>
          </p:cNvPicPr>
          <p:nvPr/>
        </p:nvPicPr>
        <p:blipFill>
          <a:blip r:embed="rId7" cstate="print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</a:blip>
          <a:srcRect/>
          <a:stretch>
            <a:fillRect/>
          </a:stretch>
        </p:blipFill>
        <p:spPr bwMode="auto">
          <a:xfrm>
            <a:off x="3853360" y="3602633"/>
            <a:ext cx="80791" cy="165876"/>
          </a:xfrm>
          <a:prstGeom prst="rect">
            <a:avLst/>
          </a:prstGeom>
          <a:noFill/>
        </p:spPr>
      </p:pic>
      <p:pic>
        <p:nvPicPr>
          <p:cNvPr id="54" name="Picture 2" descr="http://www.easyvectors.com/assets/images/vectors/afbig/letter-i-clip-art.jpg"/>
          <p:cNvPicPr>
            <a:picLocks noChangeAspect="1" noChangeArrowheads="1"/>
          </p:cNvPicPr>
          <p:nvPr/>
        </p:nvPicPr>
        <p:blipFill>
          <a:blip r:embed="rId7" cstate="print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</a:blip>
          <a:srcRect/>
          <a:stretch>
            <a:fillRect/>
          </a:stretch>
        </p:blipFill>
        <p:spPr bwMode="auto">
          <a:xfrm>
            <a:off x="5355305" y="3335132"/>
            <a:ext cx="80791" cy="165876"/>
          </a:xfrm>
          <a:prstGeom prst="rect">
            <a:avLst/>
          </a:prstGeom>
          <a:noFill/>
        </p:spPr>
      </p:pic>
      <p:sp>
        <p:nvSpPr>
          <p:cNvPr id="55" name="Rectangle 54"/>
          <p:cNvSpPr/>
          <p:nvPr/>
        </p:nvSpPr>
        <p:spPr>
          <a:xfrm>
            <a:off x="3923928" y="2132856"/>
            <a:ext cx="4572000" cy="46166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>
            <a:spAutoFit/>
          </a:bodyPr>
          <a:lstStyle/>
          <a:p>
            <a:r>
              <a:rPr lang="fr-FR" sz="1200" dirty="0" smtClean="0">
                <a:latin typeface="Cambria" pitchFamily="18" charset="0"/>
              </a:rPr>
              <a:t>Intervention de SAV, production / Réalisation de web HTML, PHP, CSS / Formateur sur DASLIGHT et photométrie</a:t>
            </a:r>
          </a:p>
        </p:txBody>
      </p:sp>
      <p:pic>
        <p:nvPicPr>
          <p:cNvPr id="56" name="Picture 2" descr="http://www.easyvectors.com/assets/images/vectors/afbig/letter-i-clip-art.jpg"/>
          <p:cNvPicPr>
            <a:picLocks noChangeAspect="1" noChangeArrowheads="1"/>
          </p:cNvPicPr>
          <p:nvPr/>
        </p:nvPicPr>
        <p:blipFill>
          <a:blip r:embed="rId7" cstate="print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</a:blip>
          <a:srcRect/>
          <a:stretch>
            <a:fillRect/>
          </a:stretch>
        </p:blipFill>
        <p:spPr bwMode="auto">
          <a:xfrm>
            <a:off x="1835696" y="620688"/>
            <a:ext cx="72008" cy="147843"/>
          </a:xfrm>
          <a:prstGeom prst="rect">
            <a:avLst/>
          </a:prstGeom>
          <a:noFill/>
        </p:spPr>
      </p:pic>
      <p:pic>
        <p:nvPicPr>
          <p:cNvPr id="57" name="Picture 2" descr="http://www.easyvectors.com/assets/images/vectors/afbig/letter-i-clip-art.jpg"/>
          <p:cNvPicPr>
            <a:picLocks noChangeAspect="1" noChangeArrowheads="1"/>
          </p:cNvPicPr>
          <p:nvPr/>
        </p:nvPicPr>
        <p:blipFill>
          <a:blip r:embed="rId7" cstate="print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</a:blip>
          <a:srcRect/>
          <a:stretch>
            <a:fillRect/>
          </a:stretch>
        </p:blipFill>
        <p:spPr bwMode="auto">
          <a:xfrm>
            <a:off x="2339752" y="1988840"/>
            <a:ext cx="72008" cy="147843"/>
          </a:xfrm>
          <a:prstGeom prst="rect">
            <a:avLst/>
          </a:prstGeom>
          <a:noFill/>
        </p:spPr>
      </p:pic>
      <p:pic>
        <p:nvPicPr>
          <p:cNvPr id="58" name="Picture 2" descr="http://www.easyvectors.com/assets/images/vectors/afbig/letter-i-clip-art.jpg"/>
          <p:cNvPicPr>
            <a:picLocks noChangeAspect="1" noChangeArrowheads="1"/>
          </p:cNvPicPr>
          <p:nvPr/>
        </p:nvPicPr>
        <p:blipFill>
          <a:blip r:embed="rId7" cstate="print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</a:blip>
          <a:srcRect/>
          <a:stretch>
            <a:fillRect/>
          </a:stretch>
        </p:blipFill>
        <p:spPr bwMode="auto">
          <a:xfrm>
            <a:off x="899592" y="1988840"/>
            <a:ext cx="72008" cy="147843"/>
          </a:xfrm>
          <a:prstGeom prst="rect">
            <a:avLst/>
          </a:prstGeom>
          <a:noFill/>
        </p:spPr>
      </p:pic>
      <p:sp>
        <p:nvSpPr>
          <p:cNvPr id="31" name="Rectangle 30"/>
          <p:cNvSpPr/>
          <p:nvPr/>
        </p:nvSpPr>
        <p:spPr>
          <a:xfrm>
            <a:off x="0" y="2996952"/>
            <a:ext cx="4824536" cy="1569660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>
            <a:spAutoFit/>
          </a:bodyPr>
          <a:lstStyle/>
          <a:p>
            <a:r>
              <a:rPr lang="fr-FR" sz="1200" u="sng" dirty="0" smtClean="0">
                <a:latin typeface="Cambria" pitchFamily="18" charset="0"/>
              </a:rPr>
              <a:t>Club : </a:t>
            </a:r>
          </a:p>
          <a:p>
            <a:pPr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 14 ans de football en club et capitaine d’équipe pendant 6 ans.</a:t>
            </a:r>
            <a:br>
              <a:rPr lang="fr-FR" sz="1200" dirty="0" smtClean="0">
                <a:latin typeface="Cambria" pitchFamily="18" charset="0"/>
              </a:rPr>
            </a:br>
            <a:r>
              <a:rPr lang="fr-FR" sz="1200" dirty="0" smtClean="0">
                <a:latin typeface="Cambria" pitchFamily="18" charset="0"/>
              </a:rPr>
              <a:t>J’ai appris à encadrer et motiver une équipe.</a:t>
            </a:r>
          </a:p>
          <a:p>
            <a:pPr>
              <a:buFont typeface="Arial" pitchFamily="34" charset="0"/>
              <a:buChar char="•"/>
            </a:pPr>
            <a:r>
              <a:rPr lang="fr-FR" sz="1200" dirty="0" smtClean="0">
                <a:latin typeface="Cambria" pitchFamily="18" charset="0"/>
              </a:rPr>
              <a:t> 1ans de badminton en club</a:t>
            </a:r>
          </a:p>
          <a:p>
            <a:r>
              <a:rPr lang="fr-FR" sz="1200" u="sng" dirty="0" smtClean="0">
                <a:latin typeface="Cambria" pitchFamily="18" charset="0"/>
                <a:sym typeface="Wingdings"/>
              </a:rPr>
              <a:t>Loisir :</a:t>
            </a:r>
          </a:p>
          <a:p>
            <a:r>
              <a:rPr lang="fr-FR" sz="1200" dirty="0" smtClean="0">
                <a:latin typeface="Cambria" pitchFamily="18" charset="0"/>
                <a:sym typeface="Wingdings"/>
              </a:rPr>
              <a:t>Vélo, basket, tennis, squash, course à pied</a:t>
            </a:r>
          </a:p>
          <a:p>
            <a:r>
              <a:rPr lang="fr-FR" sz="1200" u="sng" dirty="0" smtClean="0">
                <a:latin typeface="Cambria" pitchFamily="18" charset="0"/>
                <a:sym typeface="Wingdings"/>
              </a:rPr>
              <a:t>Compétition :</a:t>
            </a:r>
          </a:p>
          <a:p>
            <a:r>
              <a:rPr lang="fr-FR" sz="1200" dirty="0" smtClean="0">
                <a:latin typeface="Cambria" pitchFamily="18" charset="0"/>
                <a:sym typeface="Wingdings"/>
              </a:rPr>
              <a:t>Macadam blésois &amp; foulée vendômoise 3km (arrivé en 2éme position)</a:t>
            </a:r>
            <a:endParaRPr lang="fr-FR" sz="1200" dirty="0" smtClean="0">
              <a:latin typeface="Cambria" pitchFamily="18" charset="0"/>
            </a:endParaRPr>
          </a:p>
        </p:txBody>
      </p:sp>
      <p:sp>
        <p:nvSpPr>
          <p:cNvPr id="34" name="Rectangle 33"/>
          <p:cNvSpPr/>
          <p:nvPr/>
        </p:nvSpPr>
        <p:spPr>
          <a:xfrm>
            <a:off x="0" y="2996952"/>
            <a:ext cx="4824536" cy="138499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>
            <a:spAutoFit/>
          </a:bodyPr>
          <a:lstStyle/>
          <a:p>
            <a:r>
              <a:rPr lang="fr-FR" sz="1200" dirty="0" smtClean="0">
                <a:latin typeface="Cambria" pitchFamily="18" charset="0"/>
              </a:rPr>
              <a:t>Angleterre</a:t>
            </a:r>
          </a:p>
          <a:p>
            <a:r>
              <a:rPr lang="fr-FR" sz="1200" dirty="0" smtClean="0">
                <a:latin typeface="Cambria" pitchFamily="18" charset="0"/>
              </a:rPr>
              <a:t>Irlande</a:t>
            </a:r>
          </a:p>
          <a:p>
            <a:r>
              <a:rPr lang="fr-FR" sz="1200" dirty="0" smtClean="0">
                <a:latin typeface="Cambria" pitchFamily="18" charset="0"/>
              </a:rPr>
              <a:t>Espagne</a:t>
            </a:r>
          </a:p>
          <a:p>
            <a:r>
              <a:rPr lang="fr-FR" sz="1200" dirty="0" smtClean="0">
                <a:latin typeface="Cambria" pitchFamily="18" charset="0"/>
              </a:rPr>
              <a:t>Italie</a:t>
            </a:r>
          </a:p>
          <a:p>
            <a:r>
              <a:rPr lang="fr-FR" sz="1200" dirty="0" smtClean="0">
                <a:latin typeface="Cambria" pitchFamily="18" charset="0"/>
              </a:rPr>
              <a:t>Indonésie (Bali)</a:t>
            </a:r>
          </a:p>
          <a:p>
            <a:r>
              <a:rPr lang="fr-FR" sz="1200" dirty="0" smtClean="0">
                <a:latin typeface="Cambria" pitchFamily="18" charset="0"/>
              </a:rPr>
              <a:t>Thaïlande (Phuket)</a:t>
            </a:r>
          </a:p>
          <a:p>
            <a:r>
              <a:rPr lang="fr-FR" sz="1200" dirty="0" err="1" smtClean="0">
                <a:latin typeface="Cambria" pitchFamily="18" charset="0"/>
              </a:rPr>
              <a:t>Sigapour</a:t>
            </a:r>
            <a:endParaRPr lang="fr-FR" sz="1200" dirty="0" smtClean="0">
              <a:latin typeface="Cambria" pitchFamily="18" charset="0"/>
            </a:endParaRPr>
          </a:p>
        </p:txBody>
      </p:sp>
      <p:sp>
        <p:nvSpPr>
          <p:cNvPr id="32" name="Rectangle 31"/>
          <p:cNvSpPr/>
          <p:nvPr/>
        </p:nvSpPr>
        <p:spPr>
          <a:xfrm>
            <a:off x="0" y="2996952"/>
            <a:ext cx="4824536" cy="46166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>
            <a:spAutoFit/>
          </a:bodyPr>
          <a:lstStyle/>
          <a:p>
            <a:r>
              <a:rPr lang="fr-FR" sz="1200" dirty="0" smtClean="0">
                <a:latin typeface="Cambria" pitchFamily="18" charset="0"/>
              </a:rPr>
              <a:t>Kayak, rafting, jet ski, plongée, escalade, </a:t>
            </a:r>
            <a:r>
              <a:rPr lang="fr-FR" sz="1200" dirty="0" err="1" smtClean="0">
                <a:latin typeface="Cambria" pitchFamily="18" charset="0"/>
              </a:rPr>
              <a:t>accrobranche</a:t>
            </a:r>
            <a:r>
              <a:rPr lang="fr-FR" sz="1200" dirty="0" smtClean="0">
                <a:latin typeface="Cambria" pitchFamily="18" charset="0"/>
              </a:rPr>
              <a:t>, vol d’initiation d’avion, parc d’attraction, ski </a:t>
            </a:r>
          </a:p>
        </p:txBody>
      </p:sp>
      <p:sp>
        <p:nvSpPr>
          <p:cNvPr id="60" name="Flèche droite à entaille 59">
            <a:hlinkClick r:id="rId8" action="ppaction://hlinksldjump"/>
          </p:cNvPr>
          <p:cNvSpPr/>
          <p:nvPr/>
        </p:nvSpPr>
        <p:spPr>
          <a:xfrm flipH="1">
            <a:off x="35496" y="6264696"/>
            <a:ext cx="504056" cy="404664"/>
          </a:xfrm>
          <a:prstGeom prst="notchedRightArrow">
            <a:avLst/>
          </a:prstGeom>
        </p:spPr>
        <p:style>
          <a:lnRef idx="0">
            <a:schemeClr val="dk1"/>
          </a:lnRef>
          <a:fillRef idx="3">
            <a:schemeClr val="dk1"/>
          </a:fillRef>
          <a:effectRef idx="3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59" name="ZoneTexte 58">
            <a:hlinkClick r:id="rId9" action="ppaction://hlinksldjump"/>
          </p:cNvPr>
          <p:cNvSpPr txBox="1"/>
          <p:nvPr/>
        </p:nvSpPr>
        <p:spPr>
          <a:xfrm>
            <a:off x="7308304" y="692696"/>
            <a:ext cx="1593706" cy="307777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solidFill>
              <a:schemeClr val="bg1">
                <a:lumMod val="85000"/>
              </a:schemeClr>
            </a:solidFill>
          </a:ln>
          <a:effectLst>
            <a:outerShdw blurRad="50800" dist="38100" dir="18900000" algn="bl" rotWithShape="0">
              <a:prstClr val="black">
                <a:alpha val="40000"/>
              </a:prstClr>
            </a:outerShdw>
          </a:effectLst>
        </p:spPr>
        <p:txBody>
          <a:bodyPr wrap="none" rtlCol="0">
            <a:spAutoFit/>
          </a:bodyPr>
          <a:lstStyle/>
          <a:p>
            <a:r>
              <a:rPr lang="fr-FR" sz="1400" b="1" dirty="0" smtClean="0">
                <a:latin typeface="Cambria" pitchFamily="18" charset="0"/>
              </a:rPr>
              <a:t>CV format papier</a:t>
            </a:r>
            <a:endParaRPr lang="fr-FR" sz="1400" b="1" dirty="0">
              <a:latin typeface="Cambria" pitchFamily="18" charset="0"/>
            </a:endParaRPr>
          </a:p>
        </p:txBody>
      </p:sp>
      <p:sp>
        <p:nvSpPr>
          <p:cNvPr id="61" name="Rectangle 60"/>
          <p:cNvSpPr/>
          <p:nvPr/>
        </p:nvSpPr>
        <p:spPr>
          <a:xfrm>
            <a:off x="3923928" y="188640"/>
            <a:ext cx="411503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fr-FR" b="1" dirty="0" smtClean="0">
                <a:latin typeface="Cambria" pitchFamily="18" charset="0"/>
              </a:rPr>
              <a:t>COMPETENCES &amp; CENTRE D’INTERET</a:t>
            </a:r>
            <a:endParaRPr lang="fr-FR" b="1" dirty="0">
              <a:latin typeface="Cambria" pitchFamily="18" charset="0"/>
            </a:endParaRPr>
          </a:p>
        </p:txBody>
      </p:sp>
    </p:spTree>
  </p:cSld>
  <p:clrMapOvr>
    <a:masterClrMapping/>
  </p:clrMapOvr>
  <p:transition advClick="0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8" dur="1000" fill="hold"/>
                                        <p:tgtEl>
                                          <p:spTgt spid="4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FF00"/>
                                      </p:to>
                                    </p:animClr>
                                    <p:set>
                                      <p:cBhvr>
                                        <p:cTn id="9" dur="1000" fill="hold"/>
                                        <p:tgtEl>
                                          <p:spTgt spid="4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0" dur="1000" fill="hold"/>
                                        <p:tgtEl>
                                          <p:spTgt spid="44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6" dur="1000" fill="hold"/>
                                        <p:tgtEl>
                                          <p:spTgt spid="4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bg1"/>
                                      </p:to>
                                    </p:animClr>
                                    <p:set>
                                      <p:cBhvr>
                                        <p:cTn id="17" dur="1000" fill="hold"/>
                                        <p:tgtEl>
                                          <p:spTgt spid="4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8" dur="1000" fill="hold"/>
                                        <p:tgtEl>
                                          <p:spTgt spid="44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4"/>
                  </p:tgtEl>
                </p:cond>
              </p:nextCondLst>
            </p:seq>
            <p:seq concurrent="1" nextAc="seek">
              <p:cTn id="19" restart="whenNotActive" fill="hold" evtFilter="cancelBubble" nodeType="interactiveSeq">
                <p:stCondLst>
                  <p:cond evt="onClick" delay="0">
                    <p:tgtEl>
                      <p:spTgt spid="4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0" fill="hold">
                      <p:stCondLst>
                        <p:cond delay="0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" presetClass="entr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4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25" dur="10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FF00"/>
                                      </p:to>
                                    </p:animClr>
                                    <p:set>
                                      <p:cBhvr>
                                        <p:cTn id="26" dur="10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27" dur="10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2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33" dur="10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bg1"/>
                                      </p:to>
                                    </p:animClr>
                                    <p:set>
                                      <p:cBhvr>
                                        <p:cTn id="34" dur="10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35" dur="10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5"/>
                  </p:tgtEl>
                </p:cond>
              </p:nextCondLst>
            </p:seq>
            <p:seq concurrent="1" nextAc="seek">
              <p:cTn id="36" restart="whenNotActive" fill="hold" evtFilter="cancelBubble" nodeType="interactiveSeq">
                <p:stCondLst>
                  <p:cond evt="onClick" delay="0">
                    <p:tgtEl>
                      <p:spTgt spid="4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7" fill="hold">
                      <p:stCondLst>
                        <p:cond delay="0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42" dur="10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FF00"/>
                                      </p:to>
                                    </p:animClr>
                                    <p:set>
                                      <p:cBhvr>
                                        <p:cTn id="43" dur="10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44" dur="10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50" dur="10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bg1"/>
                                      </p:to>
                                    </p:animClr>
                                    <p:set>
                                      <p:cBhvr>
                                        <p:cTn id="51" dur="10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52" dur="10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6"/>
                  </p:tgtEl>
                </p:cond>
              </p:nextCondLst>
            </p:seq>
            <p:seq concurrent="1" nextAc="seek">
              <p:cTn id="53" restart="whenNotActive" fill="hold" evtFilter="cancelBubble" nodeType="interactiveSeq">
                <p:stCondLst>
                  <p:cond evt="onClick" delay="0">
                    <p:tgtEl>
                      <p:spTgt spid="4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4" fill="hold">
                      <p:stCondLst>
                        <p:cond delay="0"/>
                      </p:stCondLst>
                      <p:childTnLst>
                        <p:par>
                          <p:cTn id="55" fill="hold">
                            <p:stCondLst>
                              <p:cond delay="0"/>
                            </p:stCondLst>
                            <p:childTnLst>
                              <p:par>
                                <p:cTn id="5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8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59" dur="10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FF00"/>
                                      </p:to>
                                    </p:animClr>
                                    <p:set>
                                      <p:cBhvr>
                                        <p:cTn id="60" dur="10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61" dur="10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2" fill="hold">
                      <p:stCondLst>
                        <p:cond delay="indefinite"/>
                      </p:stCondLst>
                      <p:childTnLst>
                        <p:par>
                          <p:cTn id="63" fill="hold">
                            <p:stCondLst>
                              <p:cond delay="0"/>
                            </p:stCondLst>
                            <p:childTnLst>
                              <p:par>
                                <p:cTn id="64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6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67" dur="10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bg1"/>
                                      </p:to>
                                    </p:animClr>
                                    <p:set>
                                      <p:cBhvr>
                                        <p:cTn id="68" dur="10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69" dur="10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7"/>
                  </p:tgtEl>
                </p:cond>
              </p:nextCondLst>
            </p:seq>
            <p:seq concurrent="1" nextAc="seek">
              <p:cTn id="70" restart="whenNotActive" fill="hold" evtFilter="cancelBubble" nodeType="interactiveSeq">
                <p:stCondLst>
                  <p:cond evt="onClick" delay="0">
                    <p:tgtEl>
                      <p:spTgt spid="4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1" fill="hold">
                      <p:stCondLst>
                        <p:cond delay="0"/>
                      </p:stCondLst>
                      <p:childTnLst>
                        <p:par>
                          <p:cTn id="72" fill="hold">
                            <p:stCondLst>
                              <p:cond delay="0"/>
                            </p:stCondLst>
                            <p:childTnLst>
                              <p:par>
                                <p:cTn id="7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5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76" dur="10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FF00"/>
                                      </p:to>
                                    </p:animClr>
                                    <p:set>
                                      <p:cBhvr>
                                        <p:cTn id="77" dur="10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78" dur="10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9" fill="hold">
                      <p:stCondLst>
                        <p:cond delay="indefinite"/>
                      </p:stCondLst>
                      <p:childTnLst>
                        <p:par>
                          <p:cTn id="80" fill="hold">
                            <p:stCondLst>
                              <p:cond delay="0"/>
                            </p:stCondLst>
                            <p:childTnLst>
                              <p:par>
                                <p:cTn id="81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3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84" dur="10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bg1"/>
                                      </p:to>
                                    </p:animClr>
                                    <p:set>
                                      <p:cBhvr>
                                        <p:cTn id="85" dur="10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86" dur="10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8"/>
                  </p:tgtEl>
                </p:cond>
              </p:nextCondLst>
            </p:seq>
            <p:seq concurrent="1" nextAc="seek">
              <p:cTn id="87" restart="whenNotActive" fill="hold" evtFilter="cancelBubble" nodeType="interactiveSeq">
                <p:stCondLst>
                  <p:cond evt="onClick" delay="0">
                    <p:tgtEl>
                      <p:spTgt spid="4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8" fill="hold">
                      <p:stCondLst>
                        <p:cond delay="0"/>
                      </p:stCondLst>
                      <p:childTnLst>
                        <p:par>
                          <p:cTn id="89" fill="hold">
                            <p:stCondLst>
                              <p:cond delay="0"/>
                            </p:stCondLst>
                            <p:childTnLst>
                              <p:par>
                                <p:cTn id="9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2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93" dur="1000" fill="hold"/>
                                        <p:tgtEl>
                                          <p:spTgt spid="4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FF00"/>
                                      </p:to>
                                    </p:animClr>
                                    <p:set>
                                      <p:cBhvr>
                                        <p:cTn id="94" dur="1000" fill="hold"/>
                                        <p:tgtEl>
                                          <p:spTgt spid="4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95" dur="1000" fill="hold"/>
                                        <p:tgtEl>
                                          <p:spTgt spid="49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6" fill="hold">
                      <p:stCondLst>
                        <p:cond delay="indefinite"/>
                      </p:stCondLst>
                      <p:childTnLst>
                        <p:par>
                          <p:cTn id="97" fill="hold">
                            <p:stCondLst>
                              <p:cond delay="0"/>
                            </p:stCondLst>
                            <p:childTnLst>
                              <p:par>
                                <p:cTn id="98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0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01" dur="1000" fill="hold"/>
                                        <p:tgtEl>
                                          <p:spTgt spid="4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bg1"/>
                                      </p:to>
                                    </p:animClr>
                                    <p:set>
                                      <p:cBhvr>
                                        <p:cTn id="102" dur="1000" fill="hold"/>
                                        <p:tgtEl>
                                          <p:spTgt spid="4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03" dur="1000" fill="hold"/>
                                        <p:tgtEl>
                                          <p:spTgt spid="49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9"/>
                  </p:tgtEl>
                </p:cond>
              </p:nextCondLst>
            </p:seq>
            <p:seq concurrent="1" nextAc="seek">
              <p:cTn id="104" restart="whenNotActive" fill="hold" evtFilter="cancelBubble" nodeType="interactiveSeq">
                <p:stCondLst>
                  <p:cond evt="onClick" delay="0">
                    <p:tgtEl>
                      <p:spTgt spid="5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5" fill="hold">
                      <p:stCondLst>
                        <p:cond delay="0"/>
                      </p:stCondLst>
                      <p:childTnLst>
                        <p:par>
                          <p:cTn id="106" fill="hold">
                            <p:stCondLst>
                              <p:cond delay="0"/>
                            </p:stCondLst>
                            <p:childTnLst>
                              <p:par>
                                <p:cTn id="10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9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10" dur="10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FF00"/>
                                      </p:to>
                                    </p:animClr>
                                    <p:set>
                                      <p:cBhvr>
                                        <p:cTn id="111" dur="10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12" dur="10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3" fill="hold">
                      <p:stCondLst>
                        <p:cond delay="indefinite"/>
                      </p:stCondLst>
                      <p:childTnLst>
                        <p:par>
                          <p:cTn id="114" fill="hold">
                            <p:stCondLst>
                              <p:cond delay="0"/>
                            </p:stCondLst>
                            <p:childTnLst>
                              <p:par>
                                <p:cTn id="115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7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18" dur="10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bg1"/>
                                      </p:to>
                                    </p:animClr>
                                    <p:set>
                                      <p:cBhvr>
                                        <p:cTn id="119" dur="10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20" dur="10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0"/>
                  </p:tgtEl>
                </p:cond>
              </p:nextCondLst>
            </p:seq>
            <p:seq concurrent="1" nextAc="seek">
              <p:cTn id="121" restart="whenNotActive" fill="hold" evtFilter="cancelBubble" nodeType="interactiveSeq">
                <p:stCondLst>
                  <p:cond evt="onClick" delay="0">
                    <p:tgtEl>
                      <p:spTgt spid="5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2" fill="hold">
                      <p:stCondLst>
                        <p:cond delay="0"/>
                      </p:stCondLst>
                      <p:childTnLst>
                        <p:par>
                          <p:cTn id="123" fill="hold">
                            <p:stCondLst>
                              <p:cond delay="0"/>
                            </p:stCondLst>
                            <p:childTnLst>
                              <p:par>
                                <p:cTn id="1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6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27" dur="1000" fill="hold"/>
                                        <p:tgtEl>
                                          <p:spTgt spid="5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FF00"/>
                                      </p:to>
                                    </p:animClr>
                                    <p:set>
                                      <p:cBhvr>
                                        <p:cTn id="128" dur="1000" fill="hold"/>
                                        <p:tgtEl>
                                          <p:spTgt spid="5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29" dur="1000" fill="hold"/>
                                        <p:tgtEl>
                                          <p:spTgt spid="5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0" fill="hold">
                      <p:stCondLst>
                        <p:cond delay="indefinite"/>
                      </p:stCondLst>
                      <p:childTnLst>
                        <p:par>
                          <p:cTn id="131" fill="hold">
                            <p:stCondLst>
                              <p:cond delay="0"/>
                            </p:stCondLst>
                            <p:childTnLst>
                              <p:par>
                                <p:cTn id="132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4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35" dur="1000" fill="hold"/>
                                        <p:tgtEl>
                                          <p:spTgt spid="5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bg1"/>
                                      </p:to>
                                    </p:animClr>
                                    <p:set>
                                      <p:cBhvr>
                                        <p:cTn id="136" dur="1000" fill="hold"/>
                                        <p:tgtEl>
                                          <p:spTgt spid="5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37" dur="1000" fill="hold"/>
                                        <p:tgtEl>
                                          <p:spTgt spid="5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1"/>
                  </p:tgtEl>
                </p:cond>
              </p:nextCondLst>
            </p:seq>
            <p:seq concurrent="1" nextAc="seek">
              <p:cTn id="138" restart="whenNotActive" fill="hold" evtFilter="cancelBubble" nodeType="interactiveSeq">
                <p:stCondLst>
                  <p:cond evt="onClick" delay="0">
                    <p:tgtEl>
                      <p:spTgt spid="5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9" fill="hold">
                      <p:stCondLst>
                        <p:cond delay="0"/>
                      </p:stCondLst>
                      <p:childTnLst>
                        <p:par>
                          <p:cTn id="140" fill="hold">
                            <p:stCondLst>
                              <p:cond delay="0"/>
                            </p:stCondLst>
                            <p:childTnLst>
                              <p:par>
                                <p:cTn id="14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43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44" dur="1000" fill="hold"/>
                                        <p:tgtEl>
                                          <p:spTgt spid="5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FF00"/>
                                      </p:to>
                                    </p:animClr>
                                    <p:set>
                                      <p:cBhvr>
                                        <p:cTn id="145" dur="1000" fill="hold"/>
                                        <p:tgtEl>
                                          <p:spTgt spid="5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46" dur="1000" fill="hold"/>
                                        <p:tgtEl>
                                          <p:spTgt spid="52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7" fill="hold">
                      <p:stCondLst>
                        <p:cond delay="indefinite"/>
                      </p:stCondLst>
                      <p:childTnLst>
                        <p:par>
                          <p:cTn id="148" fill="hold">
                            <p:stCondLst>
                              <p:cond delay="0"/>
                            </p:stCondLst>
                            <p:childTnLst>
                              <p:par>
                                <p:cTn id="149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1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52" dur="1000" fill="hold"/>
                                        <p:tgtEl>
                                          <p:spTgt spid="5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bg1"/>
                                      </p:to>
                                    </p:animClr>
                                    <p:set>
                                      <p:cBhvr>
                                        <p:cTn id="153" dur="1000" fill="hold"/>
                                        <p:tgtEl>
                                          <p:spTgt spid="5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54" dur="1000" fill="hold"/>
                                        <p:tgtEl>
                                          <p:spTgt spid="52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2"/>
                  </p:tgtEl>
                </p:cond>
              </p:nextCondLst>
            </p:seq>
            <p:seq concurrent="1" nextAc="seek">
              <p:cTn id="155" restart="whenNotActive" fill="hold" evtFilter="cancelBubble" nodeType="interactiveSeq">
                <p:stCondLst>
                  <p:cond evt="onClick" delay="0">
                    <p:tgtEl>
                      <p:spTgt spid="5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6" fill="hold">
                      <p:stCondLst>
                        <p:cond delay="0"/>
                      </p:stCondLst>
                      <p:childTnLst>
                        <p:par>
                          <p:cTn id="157" fill="hold">
                            <p:stCondLst>
                              <p:cond delay="0"/>
                            </p:stCondLst>
                            <p:childTnLst>
                              <p:par>
                                <p:cTn id="15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60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61" dur="1000" fill="hold"/>
                                        <p:tgtEl>
                                          <p:spTgt spid="5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FF00"/>
                                      </p:to>
                                    </p:animClr>
                                    <p:set>
                                      <p:cBhvr>
                                        <p:cTn id="162" dur="1000" fill="hold"/>
                                        <p:tgtEl>
                                          <p:spTgt spid="5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63" dur="1000" fill="hold"/>
                                        <p:tgtEl>
                                          <p:spTgt spid="54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4" fill="hold">
                      <p:stCondLst>
                        <p:cond delay="indefinite"/>
                      </p:stCondLst>
                      <p:childTnLst>
                        <p:par>
                          <p:cTn id="165" fill="hold">
                            <p:stCondLst>
                              <p:cond delay="0"/>
                            </p:stCondLst>
                            <p:childTnLst>
                              <p:par>
                                <p:cTn id="166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68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69" dur="1000" fill="hold"/>
                                        <p:tgtEl>
                                          <p:spTgt spid="5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bg1"/>
                                      </p:to>
                                    </p:animClr>
                                    <p:set>
                                      <p:cBhvr>
                                        <p:cTn id="170" dur="1000" fill="hold"/>
                                        <p:tgtEl>
                                          <p:spTgt spid="5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71" dur="1000" fill="hold"/>
                                        <p:tgtEl>
                                          <p:spTgt spid="54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4"/>
                  </p:tgtEl>
                </p:cond>
              </p:nextCondLst>
            </p:seq>
            <p:seq concurrent="1" nextAc="seek">
              <p:cTn id="172" restart="whenNotActive" fill="hold" evtFilter="cancelBubble" nodeType="interactiveSeq">
                <p:stCondLst>
                  <p:cond evt="onClick" delay="0">
                    <p:tgtEl>
                      <p:spTgt spid="5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3" fill="hold">
                      <p:stCondLst>
                        <p:cond delay="0"/>
                      </p:stCondLst>
                      <p:childTnLst>
                        <p:par>
                          <p:cTn id="174" fill="hold">
                            <p:stCondLst>
                              <p:cond delay="0"/>
                            </p:stCondLst>
                            <p:childTnLst>
                              <p:par>
                                <p:cTn id="17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7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78" dur="1000" fill="hold"/>
                                        <p:tgtEl>
                                          <p:spTgt spid="5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FF00"/>
                                      </p:to>
                                    </p:animClr>
                                    <p:set>
                                      <p:cBhvr>
                                        <p:cTn id="179" dur="1000" fill="hold"/>
                                        <p:tgtEl>
                                          <p:spTgt spid="5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80" dur="1000" fill="hold"/>
                                        <p:tgtEl>
                                          <p:spTgt spid="53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1" fill="hold">
                      <p:stCondLst>
                        <p:cond delay="indefinite"/>
                      </p:stCondLst>
                      <p:childTnLst>
                        <p:par>
                          <p:cTn id="182" fill="hold">
                            <p:stCondLst>
                              <p:cond delay="0"/>
                            </p:stCondLst>
                            <p:childTnLst>
                              <p:par>
                                <p:cTn id="183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85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86" dur="1000" fill="hold"/>
                                        <p:tgtEl>
                                          <p:spTgt spid="5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bg1"/>
                                      </p:to>
                                    </p:animClr>
                                    <p:set>
                                      <p:cBhvr>
                                        <p:cTn id="187" dur="1000" fill="hold"/>
                                        <p:tgtEl>
                                          <p:spTgt spid="5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88" dur="1000" fill="hold"/>
                                        <p:tgtEl>
                                          <p:spTgt spid="53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3"/>
                  </p:tgtEl>
                </p:cond>
              </p:nextCondLst>
            </p:seq>
            <p:seq concurrent="1" nextAc="seek">
              <p:cTn id="189" restart="whenNotActive" fill="hold" evtFilter="cancelBubble" nodeType="interactiveSeq">
                <p:stCondLst>
                  <p:cond evt="onClick" delay="0">
                    <p:tgtEl>
                      <p:spTgt spid="5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90" fill="hold">
                      <p:stCondLst>
                        <p:cond delay="0"/>
                      </p:stCondLst>
                      <p:childTnLst>
                        <p:par>
                          <p:cTn id="191" fill="hold">
                            <p:stCondLst>
                              <p:cond delay="0"/>
                            </p:stCondLst>
                            <p:childTnLst>
                              <p:par>
                                <p:cTn id="19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4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95" dur="1000" fill="hold"/>
                                        <p:tgtEl>
                                          <p:spTgt spid="5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FF00"/>
                                      </p:to>
                                    </p:animClr>
                                    <p:set>
                                      <p:cBhvr>
                                        <p:cTn id="196" dur="1000" fill="hold"/>
                                        <p:tgtEl>
                                          <p:spTgt spid="5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97" dur="1000" fill="hold"/>
                                        <p:tgtEl>
                                          <p:spTgt spid="56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8" fill="hold">
                      <p:stCondLst>
                        <p:cond delay="indefinite"/>
                      </p:stCondLst>
                      <p:childTnLst>
                        <p:par>
                          <p:cTn id="199" fill="hold">
                            <p:stCondLst>
                              <p:cond delay="0"/>
                            </p:stCondLst>
                            <p:childTnLst>
                              <p:par>
                                <p:cTn id="200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02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203" dur="1000" fill="hold"/>
                                        <p:tgtEl>
                                          <p:spTgt spid="5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bg1"/>
                                      </p:to>
                                    </p:animClr>
                                    <p:set>
                                      <p:cBhvr>
                                        <p:cTn id="204" dur="1000" fill="hold"/>
                                        <p:tgtEl>
                                          <p:spTgt spid="5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205" dur="1000" fill="hold"/>
                                        <p:tgtEl>
                                          <p:spTgt spid="56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6"/>
                  </p:tgtEl>
                </p:cond>
              </p:nextCondLst>
            </p:seq>
            <p:seq concurrent="1" nextAc="seek">
              <p:cTn id="206" restart="whenNotActive" fill="hold" evtFilter="cancelBubble" nodeType="interactiveSeq">
                <p:stCondLst>
                  <p:cond evt="onClick" delay="0">
                    <p:tgtEl>
                      <p:spTgt spid="5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07" fill="hold">
                      <p:stCondLst>
                        <p:cond delay="0"/>
                      </p:stCondLst>
                      <p:childTnLst>
                        <p:par>
                          <p:cTn id="208" fill="hold">
                            <p:stCondLst>
                              <p:cond delay="0"/>
                            </p:stCondLst>
                            <p:childTnLst>
                              <p:par>
                                <p:cTn id="20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1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212" dur="1000" fill="hold"/>
                                        <p:tgtEl>
                                          <p:spTgt spid="5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FF00"/>
                                      </p:to>
                                    </p:animClr>
                                    <p:set>
                                      <p:cBhvr>
                                        <p:cTn id="213" dur="1000" fill="hold"/>
                                        <p:tgtEl>
                                          <p:spTgt spid="5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214" dur="1000" fill="hold"/>
                                        <p:tgtEl>
                                          <p:spTgt spid="58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5" fill="hold">
                      <p:stCondLst>
                        <p:cond delay="indefinite"/>
                      </p:stCondLst>
                      <p:childTnLst>
                        <p:par>
                          <p:cTn id="216" fill="hold">
                            <p:stCondLst>
                              <p:cond delay="0"/>
                            </p:stCondLst>
                            <p:childTnLst>
                              <p:par>
                                <p:cTn id="217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9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220" dur="1000" fill="hold"/>
                                        <p:tgtEl>
                                          <p:spTgt spid="5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bg1"/>
                                      </p:to>
                                    </p:animClr>
                                    <p:set>
                                      <p:cBhvr>
                                        <p:cTn id="221" dur="1000" fill="hold"/>
                                        <p:tgtEl>
                                          <p:spTgt spid="5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222" dur="1000" fill="hold"/>
                                        <p:tgtEl>
                                          <p:spTgt spid="58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8"/>
                  </p:tgtEl>
                </p:cond>
              </p:nextCondLst>
            </p:seq>
            <p:seq concurrent="1" nextAc="seek">
              <p:cTn id="223" restart="whenNotActive" fill="hold" evtFilter="cancelBubble" nodeType="interactiveSeq">
                <p:stCondLst>
                  <p:cond evt="onClick" delay="0">
                    <p:tgtEl>
                      <p:spTgt spid="5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24" fill="hold">
                      <p:stCondLst>
                        <p:cond delay="0"/>
                      </p:stCondLst>
                      <p:childTnLst>
                        <p:par>
                          <p:cTn id="225" fill="hold">
                            <p:stCondLst>
                              <p:cond delay="0"/>
                            </p:stCondLst>
                            <p:childTnLst>
                              <p:par>
                                <p:cTn id="22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28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229" dur="10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00FF00"/>
                                      </p:to>
                                    </p:animClr>
                                    <p:set>
                                      <p:cBhvr>
                                        <p:cTn id="230" dur="10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231" dur="10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2" fill="hold">
                      <p:stCondLst>
                        <p:cond delay="indefinite"/>
                      </p:stCondLst>
                      <p:childTnLst>
                        <p:par>
                          <p:cTn id="233" fill="hold">
                            <p:stCondLst>
                              <p:cond delay="0"/>
                            </p:stCondLst>
                            <p:childTnLst>
                              <p:par>
                                <p:cTn id="234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6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237" dur="20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bg1"/>
                                      </p:to>
                                    </p:animClr>
                                    <p:set>
                                      <p:cBhvr>
                                        <p:cTn id="238" dur="20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239" dur="20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7"/>
                  </p:tgtEl>
                </p:cond>
              </p:nextCondLst>
            </p:seq>
          </p:childTnLst>
        </p:cTn>
      </p:par>
    </p:tnLst>
    <p:bldLst>
      <p:bldP spid="19" grpId="0" animBg="1"/>
      <p:bldP spid="19" grpId="1" animBg="1"/>
      <p:bldP spid="20" grpId="0" animBg="1"/>
      <p:bldP spid="20" grpId="1" animBg="1"/>
      <p:bldP spid="21" grpId="0" animBg="1"/>
      <p:bldP spid="21" grpId="1" animBg="1"/>
      <p:bldP spid="22" grpId="0" animBg="1"/>
      <p:bldP spid="22" grpId="1" animBg="1"/>
      <p:bldP spid="23" grpId="0" animBg="1"/>
      <p:bldP spid="23" grpId="1" animBg="1"/>
      <p:bldP spid="25" grpId="0" animBg="1"/>
      <p:bldP spid="25" grpId="1" animBg="1"/>
      <p:bldP spid="26" grpId="0" animBg="1"/>
      <p:bldP spid="26" grpId="1" animBg="1"/>
      <p:bldP spid="27" grpId="0" animBg="1"/>
      <p:bldP spid="27" grpId="1" animBg="1"/>
      <p:bldP spid="29" grpId="0" animBg="1"/>
      <p:bldP spid="29" grpId="1" animBg="1"/>
      <p:bldP spid="30" grpId="0" animBg="1"/>
      <p:bldP spid="30" grpId="1" animBg="1"/>
      <p:bldP spid="55" grpId="0" animBg="1"/>
      <p:bldP spid="55" grpId="1" animBg="1"/>
      <p:bldP spid="31" grpId="0" animBg="1"/>
      <p:bldP spid="31" grpId="1" animBg="1"/>
      <p:bldP spid="34" grpId="0" animBg="1"/>
      <p:bldP spid="34" grpId="1" animBg="1"/>
      <p:bldP spid="32" grpId="0" animBg="1"/>
      <p:bldP spid="32" grpId="1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" name="ZoneTexte 26">
            <a:hlinkClick r:id="rId2" action="ppaction://hlinksldjump"/>
          </p:cNvPr>
          <p:cNvSpPr txBox="1"/>
          <p:nvPr/>
        </p:nvSpPr>
        <p:spPr>
          <a:xfrm rot="16200000" flipH="1">
            <a:off x="-258573" y="3275112"/>
            <a:ext cx="2728632" cy="307777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solidFill>
              <a:schemeClr val="bg1">
                <a:lumMod val="85000"/>
              </a:schemeClr>
            </a:solidFill>
          </a:ln>
          <a:effectLst>
            <a:outerShdw blurRad="50800" dist="38100" dir="18900000" algn="bl" rotWithShape="0">
              <a:prstClr val="black">
                <a:alpha val="40000"/>
              </a:prstClr>
            </a:outerShdw>
          </a:effectLst>
        </p:spPr>
        <p:txBody>
          <a:bodyPr wrap="none" rtlCol="0">
            <a:spAutoFit/>
          </a:bodyPr>
          <a:lstStyle/>
          <a:p>
            <a:r>
              <a:rPr lang="fr-FR" sz="1400" b="1" dirty="0" smtClean="0">
                <a:latin typeface="Cambria" pitchFamily="18" charset="0"/>
              </a:rPr>
              <a:t>AQUISITION DE COMPETENCES</a:t>
            </a:r>
            <a:endParaRPr lang="fr-FR" sz="1400" b="1" dirty="0">
              <a:latin typeface="Cambria" pitchFamily="18" charset="0"/>
            </a:endParaRPr>
          </a:p>
        </p:txBody>
      </p:sp>
      <p:sp>
        <p:nvSpPr>
          <p:cNvPr id="28" name="ZoneTexte 27">
            <a:hlinkClick r:id="rId3" action="ppaction://hlinksldjump"/>
          </p:cNvPr>
          <p:cNvSpPr txBox="1"/>
          <p:nvPr/>
        </p:nvSpPr>
        <p:spPr>
          <a:xfrm rot="5400000">
            <a:off x="6342759" y="3275112"/>
            <a:ext cx="3246979" cy="307777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solidFill>
              <a:schemeClr val="bg1">
                <a:lumMod val="85000"/>
              </a:schemeClr>
            </a:solidFill>
          </a:ln>
          <a:effectLst>
            <a:outerShdw blurRad="50800" dist="38100" dir="18900000" algn="bl" rotWithShape="0">
              <a:prstClr val="black">
                <a:alpha val="40000"/>
              </a:prstClr>
            </a:outerShdw>
          </a:effectLst>
        </p:spPr>
        <p:txBody>
          <a:bodyPr wrap="none" rtlCol="0">
            <a:spAutoFit/>
          </a:bodyPr>
          <a:lstStyle/>
          <a:p>
            <a:r>
              <a:rPr lang="fr-FR" sz="1400" b="1" dirty="0" smtClean="0">
                <a:latin typeface="Cambria" pitchFamily="18" charset="0"/>
              </a:rPr>
              <a:t>COMPETENCES &amp; CENTRE D’INTERET</a:t>
            </a:r>
            <a:endParaRPr lang="fr-FR" sz="1400" b="1" dirty="0">
              <a:latin typeface="Cambria" pitchFamily="18" charset="0"/>
            </a:endParaRPr>
          </a:p>
        </p:txBody>
      </p:sp>
      <p:pic>
        <p:nvPicPr>
          <p:cNvPr id="1026" name="Picture 2" descr="C:\Users\Romain\Documents\CV-lettre\CV 2015\CV - 2015.pn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2154265" y="0"/>
            <a:ext cx="4835471" cy="6858000"/>
          </a:xfrm>
          <a:prstGeom prst="rect">
            <a:avLst/>
          </a:prstGeom>
          <a:noFill/>
        </p:spPr>
      </p:pic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775</TotalTime>
  <Words>541</Words>
  <Application>Microsoft Office PowerPoint</Application>
  <PresentationFormat>Affichage à l'écran (4:3)</PresentationFormat>
  <Paragraphs>147</Paragraphs>
  <Slides>3</Slides>
  <Notes>1</Notes>
  <HiddenSlides>0</HiddenSlides>
  <MMClips>0</MMClips>
  <ScaleCrop>false</ScaleCrop>
  <HeadingPairs>
    <vt:vector size="4" baseType="variant">
      <vt:variant>
        <vt:lpstr>Thème</vt:lpstr>
      </vt:variant>
      <vt:variant>
        <vt:i4>1</vt:i4>
      </vt:variant>
      <vt:variant>
        <vt:lpstr>Titres des diapositives</vt:lpstr>
      </vt:variant>
      <vt:variant>
        <vt:i4>3</vt:i4>
      </vt:variant>
    </vt:vector>
  </HeadingPairs>
  <TitlesOfParts>
    <vt:vector size="4" baseType="lpstr">
      <vt:lpstr>Thème Office</vt:lpstr>
      <vt:lpstr>Diapositive 1</vt:lpstr>
      <vt:lpstr>Diapositive 2</vt:lpstr>
      <vt:lpstr>Diapositive 3</vt:lpstr>
    </vt:vector>
  </TitlesOfParts>
  <Company>Hewlett-Packard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Diapositive 1</dc:title>
  <dc:creator>Romain Bouquet</dc:creator>
  <cp:lastModifiedBy>Romain Bouquet</cp:lastModifiedBy>
  <cp:revision>56</cp:revision>
  <dcterms:created xsi:type="dcterms:W3CDTF">2014-11-10T11:59:09Z</dcterms:created>
  <dcterms:modified xsi:type="dcterms:W3CDTF">2015-02-15T21:06:10Z</dcterms:modified>
</cp:coreProperties>
</file>